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59" r:id="rId2"/>
    <p:sldMasterId id="2147483664" r:id="rId3"/>
  </p:sldMasterIdLst>
  <p:notesMasterIdLst>
    <p:notesMasterId r:id="rId4"/>
  </p:notesMasterIdLst>
  <p:handoutMasterIdLst>
    <p:handoutMasterId r:id="rId5"/>
  </p:handout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 id="273" r:id="rId27"/>
    <p:sldId id="274" r:id="rId28"/>
    <p:sldId id="275" r:id="rId29"/>
    <p:sldId id="276" r:id="rId30"/>
    <p:sldId id="277" r:id="rId31"/>
    <p:sldId id="278" r:id="rId32"/>
    <p:sldId id="279" r:id="rId33"/>
    <p:sldId id="280" r:id="rId34"/>
    <p:sldId id="281" r:id="rId35"/>
    <p:sldId id="282" r:id="rId36"/>
    <p:sldId id="283" r:id="rId37"/>
    <p:sldId id="284" r:id="rId38"/>
    <p:sldId id="285" r:id="rId39"/>
    <p:sldId id="286" r:id="rId40"/>
    <p:sldId id="287" r:id="rId41"/>
    <p:sldId id="288" r:id="rId42"/>
    <p:sldId id="289" r:id="rId43"/>
    <p:sldId id="290" r:id="rId44"/>
    <p:sldId id="291" r:id="rId4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76">
          <p15:clr>
            <a:srgbClr val="A4A3A4"/>
          </p15:clr>
        </p15:guide>
        <p15:guide id="2" pos="56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6"/>
  </p:normalViewPr>
  <p:slideViewPr>
    <p:cSldViewPr snapToGrid="0" snapToObjects="1">
      <p:cViewPr>
        <p:scale>
          <a:sx n="116" d="100"/>
          <a:sy n="116" d="100"/>
        </p:scale>
        <p:origin x="1520" y="744"/>
      </p:cViewPr>
      <p:guideLst>
        <p:guide orient="horz" pos="676"/>
        <p:guide pos="56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10" Type="http://schemas.openxmlformats.org/officeDocument/2006/relationships/slide" Target="slides/slide1.xml"/><Relationship Id="rId11" Type="http://schemas.openxmlformats.org/officeDocument/2006/relationships/slide" Target="slides/slide2.xml"/><Relationship Id="rId12" Type="http://schemas.openxmlformats.org/officeDocument/2006/relationships/slide" Target="slides/slide3.xml"/><Relationship Id="rId13" Type="http://schemas.openxmlformats.org/officeDocument/2006/relationships/slide" Target="slides/slide4.xml"/><Relationship Id="rId14" Type="http://schemas.openxmlformats.org/officeDocument/2006/relationships/slide" Target="slides/slide5.xml"/><Relationship Id="rId15" Type="http://schemas.openxmlformats.org/officeDocument/2006/relationships/slide" Target="slides/slide6.xml"/><Relationship Id="rId16" Type="http://schemas.openxmlformats.org/officeDocument/2006/relationships/slide" Target="slides/slide7.xml"/><Relationship Id="rId17" Type="http://schemas.openxmlformats.org/officeDocument/2006/relationships/slide" Target="slides/slide8.xml"/><Relationship Id="rId18" Type="http://schemas.openxmlformats.org/officeDocument/2006/relationships/slide" Target="slides/slide9.xml"/><Relationship Id="rId19" Type="http://schemas.openxmlformats.org/officeDocument/2006/relationships/slide" Target="slides/slide10.xml"/><Relationship Id="rId2" Type="http://schemas.openxmlformats.org/officeDocument/2006/relationships/slideMaster" Target="slideMasters/slideMaster2.xml"/><Relationship Id="rId20" Type="http://schemas.openxmlformats.org/officeDocument/2006/relationships/slide" Target="slides/slide11.xml"/><Relationship Id="rId21" Type="http://schemas.openxmlformats.org/officeDocument/2006/relationships/slide" Target="slides/slide12.xml"/><Relationship Id="rId22" Type="http://schemas.openxmlformats.org/officeDocument/2006/relationships/slide" Target="slides/slide13.xml"/><Relationship Id="rId23" Type="http://schemas.openxmlformats.org/officeDocument/2006/relationships/slide" Target="slides/slide14.xml"/><Relationship Id="rId24" Type="http://schemas.openxmlformats.org/officeDocument/2006/relationships/slide" Target="slides/slide15.xml"/><Relationship Id="rId25" Type="http://schemas.openxmlformats.org/officeDocument/2006/relationships/slide" Target="slides/slide16.xml"/><Relationship Id="rId26" Type="http://schemas.openxmlformats.org/officeDocument/2006/relationships/slide" Target="slides/slide17.xml"/><Relationship Id="rId27" Type="http://schemas.openxmlformats.org/officeDocument/2006/relationships/slide" Target="slides/slide18.xml"/><Relationship Id="rId28" Type="http://schemas.openxmlformats.org/officeDocument/2006/relationships/slide" Target="slides/slide19.xml"/><Relationship Id="rId29" Type="http://schemas.openxmlformats.org/officeDocument/2006/relationships/slide" Target="slides/slide20.xml"/><Relationship Id="rId3" Type="http://schemas.openxmlformats.org/officeDocument/2006/relationships/slideMaster" Target="slideMasters/slideMaster3.xml"/><Relationship Id="rId30" Type="http://schemas.openxmlformats.org/officeDocument/2006/relationships/slide" Target="slides/slide21.xml"/><Relationship Id="rId31" Type="http://schemas.openxmlformats.org/officeDocument/2006/relationships/slide" Target="slides/slide22.xml"/><Relationship Id="rId32" Type="http://schemas.openxmlformats.org/officeDocument/2006/relationships/slide" Target="slides/slide23.xml"/><Relationship Id="rId33" Type="http://schemas.openxmlformats.org/officeDocument/2006/relationships/slide" Target="slides/slide24.xml"/><Relationship Id="rId34" Type="http://schemas.openxmlformats.org/officeDocument/2006/relationships/slide" Target="slides/slide25.xml"/><Relationship Id="rId35" Type="http://schemas.openxmlformats.org/officeDocument/2006/relationships/slide" Target="slides/slide26.xml"/><Relationship Id="rId36" Type="http://schemas.openxmlformats.org/officeDocument/2006/relationships/slide" Target="slides/slide27.xml"/><Relationship Id="rId37" Type="http://schemas.openxmlformats.org/officeDocument/2006/relationships/slide" Target="slides/slide28.xml"/><Relationship Id="rId38" Type="http://schemas.openxmlformats.org/officeDocument/2006/relationships/slide" Target="slides/slide29.xml"/><Relationship Id="rId39" Type="http://schemas.openxmlformats.org/officeDocument/2006/relationships/slide" Target="slides/slide30.xml"/><Relationship Id="rId4" Type="http://schemas.openxmlformats.org/officeDocument/2006/relationships/notesMaster" Target="notesMasters/notesMaster1.xml"/><Relationship Id="rId40" Type="http://schemas.openxmlformats.org/officeDocument/2006/relationships/slide" Target="slides/slide31.xml"/><Relationship Id="rId41" Type="http://schemas.openxmlformats.org/officeDocument/2006/relationships/slide" Target="slides/slide32.xml"/><Relationship Id="rId42" Type="http://schemas.openxmlformats.org/officeDocument/2006/relationships/slide" Target="slides/slide33.xml"/><Relationship Id="rId43" Type="http://schemas.openxmlformats.org/officeDocument/2006/relationships/slide" Target="slides/slide34.xml"/><Relationship Id="rId44" Type="http://schemas.openxmlformats.org/officeDocument/2006/relationships/slide" Target="slides/slide35.xml"/><Relationship Id="rId45" Type="http://schemas.openxmlformats.org/officeDocument/2006/relationships/slide" Target="slides/slide36.xml"/><Relationship Id="rId5" Type="http://schemas.openxmlformats.org/officeDocument/2006/relationships/handoutMaster" Target="handoutMasters/handoutMaster1.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1350545-E260-4F41-A803-5BF85CFE96EA}" type="datetimeFigureOut">
              <a:rPr lang="en-US" smtClean="0"/>
              <a:t>10/2/17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BD68D1-0A4A-364F-B3D1-97755523CCB2}" type="slidenum">
              <a:rPr lang="en-US" smtClean="0"/>
              <a:t>‹#›</a:t>
            </a:fld>
            <a:endParaRPr lang="en-US"/>
          </a:p>
        </p:txBody>
      </p:sp>
    </p:spTree>
    <p:extLst>
      <p:ext uri="{BB962C8B-B14F-4D97-AF65-F5344CB8AC3E}">
        <p14:creationId xmlns:p14="http://schemas.microsoft.com/office/powerpoint/2010/main" val="4420469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FCAFC9-2F5E-7849-9A3C-3E3602566C83}" type="datetimeFigureOut">
              <a:rPr lang="en-US" smtClean="0"/>
              <a:t>10/2/17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359D8E-2A04-7648-BB99-EC53D2571000}" type="slidenum">
              <a:rPr lang="en-US" smtClean="0"/>
              <a:t>‹#›</a:t>
            </a:fld>
            <a:endParaRPr lang="en-US"/>
          </a:p>
        </p:txBody>
      </p:sp>
    </p:spTree>
    <p:extLst>
      <p:ext uri="{BB962C8B-B14F-4D97-AF65-F5344CB8AC3E}">
        <p14:creationId xmlns:p14="http://schemas.microsoft.com/office/powerpoint/2010/main" val="255173273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00BF6F"/>
        </a:solidFill>
        <a:effectLst/>
      </p:bgPr>
    </p:bg>
    <p:spTree>
      <p:nvGrpSpPr>
        <p:cNvPr id="1" name=""/>
        <p:cNvGrpSpPr/>
        <p:nvPr/>
      </p:nvGrpSpPr>
      <p:grpSpPr>
        <a:xfrm>
          <a:off x="0" y="0"/>
          <a:ext cx="0" cy="0"/>
          <a:chOff x="0" y="0"/>
          <a:chExt cx="0" cy="0"/>
        </a:xfrm>
      </p:grpSpPr>
      <p:sp>
        <p:nvSpPr>
          <p:cNvPr id="8" name="Text Placeholder 7"/>
          <p:cNvSpPr>
            <a:spLocks noGrp="1"/>
          </p:cNvSpPr>
          <p:nvPr>
            <p:ph type="body" sz="quarter" idx="11" hasCustomPrompt="1"/>
          </p:nvPr>
        </p:nvSpPr>
        <p:spPr>
          <a:xfrm>
            <a:off x="256494" y="2494609"/>
            <a:ext cx="5661618" cy="1234730"/>
          </a:xfrm>
        </p:spPr>
        <p:txBody>
          <a:bodyPr anchor="b">
            <a:normAutofit/>
          </a:bodyPr>
          <a:lstStyle>
            <a:lvl1pPr marL="0" indent="0">
              <a:buNone/>
              <a:defRPr sz="3600" b="1" baseline="0">
                <a:solidFill>
                  <a:srgbClr val="FFFFFF"/>
                </a:solidFill>
              </a:defRPr>
            </a:lvl1pPr>
          </a:lstStyle>
          <a:p>
            <a:pPr lvl="0"/>
            <a:r>
              <a:rPr lang="en-US" dirty="0" smtClean="0"/>
              <a:t>Add the title of your presentation here</a:t>
            </a:r>
            <a:endParaRPr lang="en-US" dirty="0"/>
          </a:p>
        </p:txBody>
      </p:sp>
      <p:sp>
        <p:nvSpPr>
          <p:cNvPr id="11" name="Subtitle 1"/>
          <p:cNvSpPr txBox="1">
            <a:spLocks/>
          </p:cNvSpPr>
          <p:nvPr userDrawn="1"/>
        </p:nvSpPr>
        <p:spPr>
          <a:xfrm>
            <a:off x="3389891" y="4862023"/>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smtClean="0">
                <a:solidFill>
                  <a:srgbClr val="FFFFFF"/>
                </a:solidFill>
                <a:latin typeface="Helvetica Neue"/>
                <a:cs typeface="Helvetica Neue"/>
              </a:rPr>
              <a:t>Powered by</a:t>
            </a:r>
            <a:endParaRPr lang="en-US" sz="800" dirty="0">
              <a:solidFill>
                <a:srgbClr val="FFFFFF"/>
              </a:solidFill>
              <a:latin typeface="Helvetica Neue"/>
              <a:cs typeface="Helvetica Neue"/>
            </a:endParaRPr>
          </a:p>
        </p:txBody>
      </p:sp>
      <p:sp>
        <p:nvSpPr>
          <p:cNvPr id="3" name="Text Placeholder 2"/>
          <p:cNvSpPr>
            <a:spLocks noGrp="1"/>
          </p:cNvSpPr>
          <p:nvPr>
            <p:ph type="body" sz="quarter" idx="12"/>
          </p:nvPr>
        </p:nvSpPr>
        <p:spPr>
          <a:xfrm>
            <a:off x="258728" y="3729038"/>
            <a:ext cx="2938463" cy="385762"/>
          </a:xfrm>
        </p:spPr>
        <p:txBody>
          <a:bodyPr>
            <a:normAutofit/>
          </a:bodyPr>
          <a:lstStyle>
            <a:lvl1pPr>
              <a:defRPr sz="1200">
                <a:solidFill>
                  <a:schemeClr val="bg1"/>
                </a:solidFill>
              </a:defRPr>
            </a:lvl1pPr>
          </a:lstStyle>
          <a:p>
            <a:pPr lvl="0"/>
            <a:r>
              <a:rPr lang="en-US" dirty="0" smtClean="0"/>
              <a:t>Click to edit Master text styles</a:t>
            </a:r>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56014" y="4791407"/>
            <a:ext cx="1381743" cy="336541"/>
          </a:xfrm>
          <a:prstGeom prst="rect">
            <a:avLst/>
          </a:prstGeom>
        </p:spPr>
      </p:pic>
    </p:spTree>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p>
            <a:fld id="{A88B48FB-E956-2048-9E74-C69E7CAA26CC}" type="slidenum">
              <a:rPr lang="en-US" smtClean="0"/>
              <a:t>‹#›</a:t>
            </a:fld>
            <a:endParaRPr lang="en-US"/>
          </a:p>
        </p:txBody>
      </p:sp>
    </p:spTree>
    <p:extLst>
      <p:ext uri="{BB962C8B-B14F-4D97-AF65-F5344CB8AC3E}">
        <p14:creationId xmlns:p14="http://schemas.microsoft.com/office/powerpoint/2010/main" val="59644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abl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A88B48FB-E956-2048-9E74-C69E7CAA26CC}" type="slidenum">
              <a:rPr lang="en-US" smtClean="0"/>
              <a:pPr/>
              <a:t>‹#›</a:t>
            </a:fld>
            <a:endParaRPr lang="en-US"/>
          </a:p>
        </p:txBody>
      </p:sp>
      <p:sp>
        <p:nvSpPr>
          <p:cNvPr id="7" name="Text Placeholder 6"/>
          <p:cNvSpPr>
            <a:spLocks noGrp="1"/>
          </p:cNvSpPr>
          <p:nvPr>
            <p:ph type="body" sz="quarter" idx="13"/>
          </p:nvPr>
        </p:nvSpPr>
        <p:spPr>
          <a:xfrm>
            <a:off x="115888" y="723900"/>
            <a:ext cx="3887787" cy="261938"/>
          </a:xfrm>
        </p:spPr>
        <p:txBody>
          <a:bodyPr/>
          <a:lstStyle/>
          <a:p>
            <a:pPr lvl="0"/>
            <a:r>
              <a:rPr lang="en-US" dirty="0" smtClean="0"/>
              <a:t>Click to edit Master text styles</a:t>
            </a:r>
          </a:p>
        </p:txBody>
      </p:sp>
    </p:spTree>
    <p:extLst>
      <p:ext uri="{BB962C8B-B14F-4D97-AF65-F5344CB8AC3E}">
        <p14:creationId xmlns:p14="http://schemas.microsoft.com/office/powerpoint/2010/main" val="3451742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le sty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A88B48FB-E956-2048-9E74-C69E7CAA26CC}" type="slidenum">
              <a:rPr lang="en-US" smtClean="0"/>
              <a:pPr/>
              <a:t>‹#›</a:t>
            </a:fld>
            <a:endParaRPr lang="en-US"/>
          </a:p>
        </p:txBody>
      </p:sp>
      <p:graphicFrame>
        <p:nvGraphicFramePr>
          <p:cNvPr id="5" name="Table 4"/>
          <p:cNvGraphicFramePr>
            <a:graphicFrameLocks noGrp="1"/>
          </p:cNvGraphicFramePr>
          <p:nvPr userDrawn="1">
            <p:extLst>
              <p:ext uri="{D42A27DB-BD31-4B8C-83A1-F6EECF244321}">
                <p14:modId xmlns:p14="http://schemas.microsoft.com/office/powerpoint/2010/main" val="731729107"/>
              </p:ext>
            </p:extLst>
          </p:nvPr>
        </p:nvGraphicFramePr>
        <p:xfrm>
          <a:off x="204787" y="1052400"/>
          <a:ext cx="5953649" cy="2184875"/>
        </p:xfrm>
        <a:graphic>
          <a:graphicData uri="http://schemas.openxmlformats.org/drawingml/2006/table">
            <a:tbl>
              <a:tblPr firstRow="1" lastRow="1" bandRow="1">
                <a:tableStyleId>{1FECB4D8-DB02-4DC6-A0A2-4F2EBAE1DC90}</a:tableStyleId>
              </a:tblPr>
              <a:tblGrid>
                <a:gridCol w="4802370"/>
                <a:gridCol w="716414"/>
                <a:gridCol w="434865"/>
              </a:tblGrid>
              <a:tr h="312125">
                <a:tc>
                  <a:txBody>
                    <a:bodyPr/>
                    <a:lstStyle/>
                    <a:p>
                      <a:r>
                        <a:rPr lang="en-US" sz="1100" dirty="0" smtClean="0">
                          <a:solidFill>
                            <a:schemeClr val="bg1"/>
                          </a:solidFill>
                          <a:latin typeface="Arial"/>
                          <a:cs typeface="Arial"/>
                        </a:rPr>
                        <a:t>Answer Choices</a:t>
                      </a:r>
                      <a:endParaRPr lang="en-US" sz="1100" dirty="0">
                        <a:solidFill>
                          <a:schemeClr val="bg1"/>
                        </a:solidFill>
                        <a:latin typeface="Arial"/>
                        <a:cs typeface="Arial"/>
                      </a:endParaRP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gridSpan="2">
                  <a:txBody>
                    <a:bodyPr/>
                    <a:lstStyle/>
                    <a:p>
                      <a:r>
                        <a:rPr lang="en-US" sz="1100" dirty="0" smtClean="0">
                          <a:solidFill>
                            <a:schemeClr val="bg1"/>
                          </a:solidFill>
                          <a:latin typeface="Arial"/>
                          <a:cs typeface="Arial"/>
                        </a:rPr>
                        <a:t>Responses</a:t>
                      </a:r>
                      <a:endParaRPr lang="en-US" sz="1100" dirty="0">
                        <a:solidFill>
                          <a:schemeClr val="bg1"/>
                        </a:solidFill>
                        <a:latin typeface="Arial"/>
                        <a:cs typeface="Arial"/>
                      </a:endParaRPr>
                    </a:p>
                  </a:txBody>
                  <a:tcPr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sz="1200" dirty="0">
                        <a:solidFill>
                          <a:schemeClr val="bg1"/>
                        </a:solidFill>
                        <a:latin typeface="Arial"/>
                        <a:cs typeface="Arial"/>
                      </a:endParaRP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r>
              <a:tr h="312125">
                <a:tc>
                  <a:txBody>
                    <a:bodyPr/>
                    <a:lstStyle/>
                    <a:p>
                      <a:r>
                        <a:rPr lang="en-US" sz="1050" dirty="0" smtClean="0">
                          <a:solidFill>
                            <a:schemeClr val="tx1"/>
                          </a:solidFill>
                          <a:latin typeface="Arial"/>
                          <a:cs typeface="Arial"/>
                        </a:rPr>
                        <a:t>Less than one year</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smtClean="0">
                          <a:solidFill>
                            <a:schemeClr val="tx1"/>
                          </a:solidFill>
                          <a:latin typeface="Arial"/>
                          <a:cs typeface="Arial"/>
                        </a:rPr>
                        <a:t>10.00%</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smtClean="0">
                          <a:solidFill>
                            <a:schemeClr val="tx1"/>
                          </a:solidFill>
                          <a:latin typeface="Arial"/>
                          <a:cs typeface="Arial"/>
                        </a:rPr>
                        <a:t>10</a:t>
                      </a:r>
                      <a:endParaRPr lang="en-US" sz="1050" dirty="0">
                        <a:solidFill>
                          <a:schemeClr val="tx1"/>
                        </a:solidFill>
                        <a:latin typeface="Arial"/>
                        <a:cs typeface="Arial"/>
                      </a:endParaRP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12125">
                <a:tc>
                  <a:txBody>
                    <a:bodyPr/>
                    <a:lstStyle/>
                    <a:p>
                      <a:r>
                        <a:rPr lang="en-US" sz="1050" dirty="0" smtClean="0">
                          <a:solidFill>
                            <a:schemeClr val="tx1"/>
                          </a:solidFill>
                          <a:latin typeface="Arial"/>
                          <a:cs typeface="Arial"/>
                        </a:rPr>
                        <a:t>1 to 3 years</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smtClean="0">
                          <a:solidFill>
                            <a:schemeClr val="tx1"/>
                          </a:solidFill>
                          <a:latin typeface="Arial"/>
                          <a:cs typeface="Arial"/>
                        </a:rPr>
                        <a:t>10.00%</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smtClean="0">
                          <a:solidFill>
                            <a:schemeClr val="tx1"/>
                          </a:solidFill>
                          <a:latin typeface="Arial"/>
                          <a:cs typeface="Arial"/>
                        </a:rPr>
                        <a:t>10</a:t>
                      </a:r>
                      <a:endParaRPr lang="en-US" sz="1050" dirty="0">
                        <a:solidFill>
                          <a:schemeClr val="tx1"/>
                        </a:solidFill>
                        <a:latin typeface="Arial"/>
                        <a:cs typeface="Arial"/>
                      </a:endParaRP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12125">
                <a:tc>
                  <a:txBody>
                    <a:bodyPr/>
                    <a:lstStyle/>
                    <a:p>
                      <a:r>
                        <a:rPr lang="en-US" sz="1050" dirty="0" smtClean="0">
                          <a:solidFill>
                            <a:schemeClr val="tx1"/>
                          </a:solidFill>
                          <a:latin typeface="Arial"/>
                          <a:cs typeface="Arial"/>
                        </a:rPr>
                        <a:t>3 to 5 years</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smtClean="0">
                          <a:solidFill>
                            <a:schemeClr val="tx1"/>
                          </a:solidFill>
                          <a:latin typeface="Arial"/>
                          <a:cs typeface="Arial"/>
                        </a:rPr>
                        <a:t>25.00%</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smtClean="0">
                          <a:solidFill>
                            <a:schemeClr val="tx1"/>
                          </a:solidFill>
                          <a:latin typeface="Arial"/>
                          <a:cs typeface="Arial"/>
                        </a:rPr>
                        <a:t>25</a:t>
                      </a:r>
                      <a:endParaRPr lang="en-US" sz="1050" dirty="0">
                        <a:solidFill>
                          <a:schemeClr val="tx1"/>
                        </a:solidFill>
                        <a:latin typeface="Arial"/>
                        <a:cs typeface="Arial"/>
                      </a:endParaRP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12125">
                <a:tc>
                  <a:txBody>
                    <a:bodyPr/>
                    <a:lstStyle/>
                    <a:p>
                      <a:r>
                        <a:rPr lang="en-US" sz="1050" dirty="0" smtClean="0">
                          <a:solidFill>
                            <a:schemeClr val="tx1"/>
                          </a:solidFill>
                          <a:latin typeface="Arial"/>
                          <a:cs typeface="Arial"/>
                        </a:rPr>
                        <a:t>5 to 7 years</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smtClean="0">
                          <a:solidFill>
                            <a:schemeClr val="tx1"/>
                          </a:solidFill>
                          <a:latin typeface="Arial"/>
                          <a:cs typeface="Arial"/>
                        </a:rPr>
                        <a:t>15.00%</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smtClean="0">
                          <a:solidFill>
                            <a:schemeClr val="tx1"/>
                          </a:solidFill>
                          <a:latin typeface="Arial"/>
                          <a:cs typeface="Arial"/>
                        </a:rPr>
                        <a:t>15</a:t>
                      </a:r>
                      <a:endParaRPr lang="en-US" sz="1050" dirty="0">
                        <a:solidFill>
                          <a:schemeClr val="tx1"/>
                        </a:solidFill>
                        <a:latin typeface="Arial"/>
                        <a:cs typeface="Arial"/>
                      </a:endParaRP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12125">
                <a:tc>
                  <a:txBody>
                    <a:bodyPr/>
                    <a:lstStyle/>
                    <a:p>
                      <a:r>
                        <a:rPr lang="en-US" sz="1050" dirty="0" smtClean="0">
                          <a:solidFill>
                            <a:schemeClr val="tx1"/>
                          </a:solidFill>
                          <a:latin typeface="Arial"/>
                          <a:cs typeface="Arial"/>
                        </a:rPr>
                        <a:t>More than seven</a:t>
                      </a:r>
                      <a:r>
                        <a:rPr lang="en-US" sz="1050" baseline="0" dirty="0" smtClean="0">
                          <a:solidFill>
                            <a:schemeClr val="tx1"/>
                          </a:solidFill>
                          <a:latin typeface="Arial"/>
                          <a:cs typeface="Arial"/>
                        </a:rPr>
                        <a:t> years</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smtClean="0">
                          <a:solidFill>
                            <a:schemeClr val="tx1"/>
                          </a:solidFill>
                          <a:latin typeface="Arial"/>
                          <a:cs typeface="Arial"/>
                        </a:rPr>
                        <a:t>40.00%</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smtClean="0">
                          <a:solidFill>
                            <a:schemeClr val="tx1"/>
                          </a:solidFill>
                          <a:latin typeface="Arial"/>
                          <a:cs typeface="Arial"/>
                        </a:rPr>
                        <a:t>40</a:t>
                      </a:r>
                      <a:endParaRPr lang="en-US" sz="1050" dirty="0">
                        <a:solidFill>
                          <a:schemeClr val="tx1"/>
                        </a:solidFill>
                        <a:latin typeface="Arial"/>
                        <a:cs typeface="Arial"/>
                      </a:endParaRP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12125">
                <a:tc>
                  <a:txBody>
                    <a:bodyPr/>
                    <a:lstStyle/>
                    <a:p>
                      <a:r>
                        <a:rPr lang="en-US" sz="1050" dirty="0" smtClean="0">
                          <a:solidFill>
                            <a:srgbClr val="FFFFFF"/>
                          </a:solidFill>
                          <a:latin typeface="Arial"/>
                          <a:cs typeface="Arial"/>
                        </a:rPr>
                        <a:t>Total</a:t>
                      </a:r>
                      <a:endParaRPr lang="en-US" sz="1050" dirty="0">
                        <a:solidFill>
                          <a:srgbClr val="FFFFFF"/>
                        </a:solidFill>
                        <a:latin typeface="Arial"/>
                        <a:cs typeface="Aria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tc>
                  <a:txBody>
                    <a:bodyPr/>
                    <a:lstStyle/>
                    <a:p>
                      <a:endParaRPr lang="en-US" sz="1050" dirty="0">
                        <a:solidFill>
                          <a:srgbClr val="FFFFFF"/>
                        </a:solidFill>
                        <a:latin typeface="Arial"/>
                        <a:cs typeface="Arial"/>
                      </a:endParaRP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tc>
                  <a:txBody>
                    <a:bodyPr/>
                    <a:lstStyle/>
                    <a:p>
                      <a:pPr algn="r"/>
                      <a:r>
                        <a:rPr lang="en-US" sz="1050" dirty="0" smtClean="0">
                          <a:solidFill>
                            <a:srgbClr val="FFFFFF"/>
                          </a:solidFill>
                          <a:latin typeface="Arial"/>
                          <a:cs typeface="Arial"/>
                        </a:rPr>
                        <a:t>100</a:t>
                      </a:r>
                      <a:endParaRPr lang="en-US" sz="1050" dirty="0">
                        <a:solidFill>
                          <a:srgbClr val="FFFFFF"/>
                        </a:solidFill>
                        <a:latin typeface="Arial"/>
                        <a:cs typeface="Arial"/>
                      </a:endParaRP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tr>
            </a:tbl>
          </a:graphicData>
        </a:graphic>
      </p:graphicFrame>
      <p:sp>
        <p:nvSpPr>
          <p:cNvPr id="7" name="Text Placeholder 6"/>
          <p:cNvSpPr>
            <a:spLocks noGrp="1"/>
          </p:cNvSpPr>
          <p:nvPr>
            <p:ph type="body" sz="quarter" idx="11"/>
          </p:nvPr>
        </p:nvSpPr>
        <p:spPr>
          <a:xfrm>
            <a:off x="115888" y="723900"/>
            <a:ext cx="4478337" cy="261938"/>
          </a:xfrm>
        </p:spPr>
        <p:txBody>
          <a:bodyPr/>
          <a:lstStyle/>
          <a:p>
            <a:pPr lvl="0"/>
            <a:r>
              <a:rPr lang="en-US" dirty="0" smtClean="0"/>
              <a:t>Click to edit Master text styles</a:t>
            </a:r>
            <a:endParaRPr lang="en-US" dirty="0"/>
          </a:p>
        </p:txBody>
      </p:sp>
    </p:spTree>
    <p:extLst>
      <p:ext uri="{BB962C8B-B14F-4D97-AF65-F5344CB8AC3E}">
        <p14:creationId xmlns:p14="http://schemas.microsoft.com/office/powerpoint/2010/main" val="4046444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esponse Summary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B593F9-7B30-274B-BFFF-492683631E49}" type="slidenum">
              <a:rPr lang="en-US" smtClean="0"/>
              <a:t>‹#›</a:t>
            </a:fld>
            <a:endParaRPr lang="en-US"/>
          </a:p>
        </p:txBody>
      </p:sp>
      <p:sp>
        <p:nvSpPr>
          <p:cNvPr id="13" name="Text Placeholder 12"/>
          <p:cNvSpPr>
            <a:spLocks noGrp="1"/>
          </p:cNvSpPr>
          <p:nvPr>
            <p:ph type="body" sz="quarter" idx="13"/>
          </p:nvPr>
        </p:nvSpPr>
        <p:spPr>
          <a:xfrm>
            <a:off x="211403" y="3639393"/>
            <a:ext cx="4576388" cy="350837"/>
          </a:xfrm>
        </p:spPr>
        <p:txBody>
          <a:bodyPr/>
          <a:lstStyle>
            <a:lvl1pPr>
              <a:defRPr b="0"/>
            </a:lvl1pPr>
          </a:lstStyle>
          <a:p>
            <a:pPr lvl="0"/>
            <a:r>
              <a:rPr lang="en-US" dirty="0" smtClean="0"/>
              <a:t>Click to edit</a:t>
            </a:r>
            <a:endParaRPr lang="en-US" dirty="0"/>
          </a:p>
        </p:txBody>
      </p:sp>
      <p:sp>
        <p:nvSpPr>
          <p:cNvPr id="17" name="Title 16"/>
          <p:cNvSpPr>
            <a:spLocks noGrp="1"/>
          </p:cNvSpPr>
          <p:nvPr>
            <p:ph type="title"/>
          </p:nvPr>
        </p:nvSpPr>
        <p:spPr>
          <a:xfrm>
            <a:off x="204788" y="2334751"/>
            <a:ext cx="8229600" cy="857250"/>
          </a:xfrm>
        </p:spPr>
        <p:txBody>
          <a:bodyPr/>
          <a:lstStyle/>
          <a:p>
            <a:r>
              <a:rPr lang="en-US" dirty="0" smtClean="0"/>
              <a:t>Click to edit Master title style</a:t>
            </a:r>
            <a:endParaRPr lang="en-US" dirty="0"/>
          </a:p>
        </p:txBody>
      </p:sp>
      <p:sp>
        <p:nvSpPr>
          <p:cNvPr id="16" name="Text Placeholder 5"/>
          <p:cNvSpPr>
            <a:spLocks noGrp="1"/>
          </p:cNvSpPr>
          <p:nvPr>
            <p:ph type="body" sz="quarter" idx="17" hasCustomPrompt="1"/>
          </p:nvPr>
        </p:nvSpPr>
        <p:spPr>
          <a:xfrm>
            <a:off x="204788" y="3032255"/>
            <a:ext cx="3859212" cy="280987"/>
          </a:xfrm>
        </p:spPr>
        <p:txBody>
          <a:bodyPr/>
          <a:lstStyle>
            <a:lvl2pPr marL="4763" indent="0">
              <a:buNone/>
              <a:defRPr sz="1600">
                <a:solidFill>
                  <a:schemeClr val="bg1">
                    <a:lumMod val="50000"/>
                  </a:schemeClr>
                </a:solidFill>
                <a:latin typeface="Arial"/>
                <a:cs typeface="Arial"/>
              </a:defRPr>
            </a:lvl2pPr>
          </a:lstStyle>
          <a:p>
            <a:pPr lvl="1"/>
            <a:r>
              <a:rPr lang="en-US" dirty="0" smtClean="0"/>
              <a:t>Total Responses</a:t>
            </a:r>
            <a:endParaRPr lang="en-US" dirty="0"/>
          </a:p>
        </p:txBody>
      </p:sp>
      <p:sp>
        <p:nvSpPr>
          <p:cNvPr id="7" name="Text Placeholder 12"/>
          <p:cNvSpPr>
            <a:spLocks noGrp="1"/>
          </p:cNvSpPr>
          <p:nvPr>
            <p:ph type="body" sz="quarter" idx="18"/>
          </p:nvPr>
        </p:nvSpPr>
        <p:spPr>
          <a:xfrm>
            <a:off x="211403" y="4047840"/>
            <a:ext cx="4576388" cy="350837"/>
          </a:xfrm>
        </p:spPr>
        <p:txBody>
          <a:bodyPr/>
          <a:lstStyle>
            <a:lvl1pPr>
              <a:defRPr b="0"/>
            </a:lvl1pPr>
          </a:lstStyle>
          <a:p>
            <a:pPr lvl="0"/>
            <a:r>
              <a:rPr lang="en-US" dirty="0" smtClean="0"/>
              <a:t>Click to edit</a:t>
            </a:r>
            <a:endParaRPr lang="en-US" dirty="0"/>
          </a:p>
        </p:txBody>
      </p:sp>
    </p:spTree>
    <p:extLst>
      <p:ext uri="{BB962C8B-B14F-4D97-AF65-F5344CB8AC3E}">
        <p14:creationId xmlns:p14="http://schemas.microsoft.com/office/powerpoint/2010/main" val="296483022"/>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theme" Target="../theme/theme2.xml"/><Relationship Id="rId5"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3.xml"/><Relationship Id="rId3"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04788" y="1200151"/>
            <a:ext cx="8482012"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04788" y="4691162"/>
            <a:ext cx="2133600" cy="273844"/>
          </a:xfrm>
          <a:prstGeom prst="rect">
            <a:avLst/>
          </a:prstGeom>
        </p:spPr>
        <p:txBody>
          <a:bodyPr vert="horz" lIns="91440" tIns="45720" rIns="91440" bIns="45720" rtlCol="0" anchor="ctr"/>
          <a:lstStyle>
            <a:lvl1pPr algn="l">
              <a:defRPr sz="1200">
                <a:solidFill>
                  <a:srgbClr val="FFFFFF"/>
                </a:solidFill>
                <a:latin typeface="Arial"/>
                <a:cs typeface="Arial"/>
              </a:defRPr>
            </a:lvl1pPr>
          </a:lstStyle>
          <a:p>
            <a:fld id="{537D1D7B-70B5-9D4F-A9E5-525C1090DAAC}" type="datetime4">
              <a:rPr lang="en-US" smtClean="0"/>
              <a:t>October 2, 2017</a:t>
            </a:fld>
            <a:endParaRPr lang="en-US"/>
          </a:p>
        </p:txBody>
      </p:sp>
      <p:sp>
        <p:nvSpPr>
          <p:cNvPr id="6" name="Slide Number Placeholder 5"/>
          <p:cNvSpPr>
            <a:spLocks noGrp="1"/>
          </p:cNvSpPr>
          <p:nvPr>
            <p:ph type="sldNum" sz="quarter" idx="4"/>
          </p:nvPr>
        </p:nvSpPr>
        <p:spPr>
          <a:xfrm>
            <a:off x="8686800" y="4828084"/>
            <a:ext cx="384104" cy="273844"/>
          </a:xfrm>
          <a:prstGeom prst="rect">
            <a:avLst/>
          </a:prstGeom>
        </p:spPr>
        <p:txBody>
          <a:bodyPr vert="horz" lIns="91440" tIns="45720" rIns="91440" bIns="45720" rtlCol="0" anchor="ctr"/>
          <a:lstStyle>
            <a:lvl1pPr algn="r">
              <a:defRPr sz="1200">
                <a:solidFill>
                  <a:srgbClr val="CCCCCC"/>
                </a:solidFill>
                <a:latin typeface="Arial"/>
                <a:cs typeface="Arial"/>
              </a:defRPr>
            </a:lvl1pPr>
          </a:lstStyle>
          <a:p>
            <a:fld id="{7FE0505B-37A8-D24C-BEF3-C2D216B51C70}" type="slidenum">
              <a:rPr lang="en-US" smtClean="0"/>
              <a:pPr/>
              <a:t>‹#›</a:t>
            </a:fld>
            <a:endParaRPr lang="en-US"/>
          </a:p>
        </p:txBody>
      </p:sp>
    </p:spTree>
    <p:extLst>
      <p:ext uri="{BB962C8B-B14F-4D97-AF65-F5344CB8AC3E}">
        <p14:creationId xmlns:p14="http://schemas.microsoft.com/office/powerpoint/2010/main" val="628116044"/>
      </p:ext>
    </p:extLst>
  </p:cSld>
  <p:clrMap bg1="lt1" tx1="dk1" bg2="lt2" tx2="dk2" accent1="accent1" accent2="accent2" accent3="accent3" accent4="accent4" accent5="accent5" accent6="accent6" hlink="hlink" folHlink="folHlink"/>
  <p:sldLayoutIdLst>
    <p:sldLayoutId id="2147483674" r:id="rId1"/>
  </p:sldLayoutIdLst>
  <p:hf hdr="0" ftr="0"/>
  <p:txStyles>
    <p:titleStyle>
      <a:lvl1pPr algn="l" defTabSz="457200" rtl="0" eaLnBrk="1" latinLnBrk="0" hangingPunct="1">
        <a:spcBef>
          <a:spcPct val="0"/>
        </a:spcBef>
        <a:buNone/>
        <a:defRPr sz="1800" b="1" kern="1200" baseline="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000" b="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5136" y="333381"/>
            <a:ext cx="8229600" cy="391272"/>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15136" y="736649"/>
            <a:ext cx="5332506" cy="249144"/>
          </a:xfrm>
          <a:prstGeom prst="rect">
            <a:avLst/>
          </a:prstGeom>
        </p:spPr>
        <p:txBody>
          <a:bodyPr vert="horz" lIns="91440" tIns="45720" rIns="91440" bIns="45720" rtlCol="0">
            <a:normAutofit/>
          </a:bodyPr>
          <a:lstStyle/>
          <a:p>
            <a:pPr lvl="0"/>
            <a:r>
              <a:rPr lang="en-US" dirty="0" smtClean="0"/>
              <a:t>Click to edit Master text styles</a:t>
            </a:r>
          </a:p>
        </p:txBody>
      </p:sp>
      <p:sp>
        <p:nvSpPr>
          <p:cNvPr id="6" name="Slide Number Placeholder 5"/>
          <p:cNvSpPr>
            <a:spLocks noGrp="1"/>
          </p:cNvSpPr>
          <p:nvPr>
            <p:ph type="sldNum" sz="quarter" idx="4"/>
          </p:nvPr>
        </p:nvSpPr>
        <p:spPr>
          <a:xfrm>
            <a:off x="8367076" y="4815076"/>
            <a:ext cx="626035" cy="274637"/>
          </a:xfrm>
          <a:prstGeom prst="rect">
            <a:avLst/>
          </a:prstGeom>
        </p:spPr>
        <p:txBody>
          <a:bodyPr vert="horz" lIns="91440" tIns="45720" rIns="91440" bIns="45720" rtlCol="0" anchor="ctr"/>
          <a:lstStyle>
            <a:lvl1pPr algn="r">
              <a:defRPr sz="1000">
                <a:solidFill>
                  <a:schemeClr val="accent2"/>
                </a:solidFill>
                <a:latin typeface="Arial"/>
                <a:cs typeface="Arial"/>
              </a:defRPr>
            </a:lvl1pPr>
          </a:lstStyle>
          <a:p>
            <a:fld id="{A88B48FB-E956-2048-9E74-C69E7CAA26CC}" type="slidenum">
              <a:rPr lang="en-US" smtClean="0"/>
              <a:pPr/>
              <a:t>‹#›</a:t>
            </a:fld>
            <a:endParaRPr lang="en-US"/>
          </a:p>
        </p:txBody>
      </p:sp>
      <p:cxnSp>
        <p:nvCxnSpPr>
          <p:cNvPr id="7" name="Straight Connector 6"/>
          <p:cNvCxnSpPr/>
          <p:nvPr/>
        </p:nvCxnSpPr>
        <p:spPr>
          <a:xfrm>
            <a:off x="0" y="4815076"/>
            <a:ext cx="9144000" cy="0"/>
          </a:xfrm>
          <a:prstGeom prst="line">
            <a:avLst/>
          </a:prstGeom>
          <a:ln w="12700" cmpd="sng">
            <a:solidFill>
              <a:srgbClr val="CCCCCC"/>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204788" y="729178"/>
            <a:ext cx="8780462" cy="0"/>
          </a:xfrm>
          <a:prstGeom prst="line">
            <a:avLst/>
          </a:prstGeom>
          <a:ln w="6350" cmpd="sng">
            <a:solidFill>
              <a:srgbClr val="CCCCCC"/>
            </a:solidFill>
          </a:ln>
          <a:effectLst/>
        </p:spPr>
        <p:style>
          <a:lnRef idx="2">
            <a:schemeClr val="accent1"/>
          </a:lnRef>
          <a:fillRef idx="0">
            <a:schemeClr val="accent1"/>
          </a:fillRef>
          <a:effectRef idx="1">
            <a:schemeClr val="accent1"/>
          </a:effectRef>
          <a:fontRef idx="minor">
            <a:schemeClr val="tx1"/>
          </a:fontRef>
        </p:style>
      </p:cxnSp>
      <p:sp>
        <p:nvSpPr>
          <p:cNvPr id="12" name="Subtitle 1"/>
          <p:cNvSpPr txBox="1">
            <a:spLocks/>
          </p:cNvSpPr>
          <p:nvPr userDrawn="1"/>
        </p:nvSpPr>
        <p:spPr>
          <a:xfrm>
            <a:off x="-56474" y="4880795"/>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smtClean="0">
                <a:solidFill>
                  <a:srgbClr val="7C878E"/>
                </a:solidFill>
                <a:latin typeface="Helvetica Neue"/>
                <a:cs typeface="Helvetica Neue"/>
              </a:rPr>
              <a:t>Powered by</a:t>
            </a:r>
            <a:endParaRPr lang="en-US" sz="800" dirty="0">
              <a:solidFill>
                <a:srgbClr val="7C878E"/>
              </a:solidFill>
              <a:latin typeface="Helvetica Neue"/>
              <a:cs typeface="Helvetica Neue"/>
            </a:endParaRPr>
          </a:p>
        </p:txBody>
      </p:sp>
      <p:pic>
        <p:nvPicPr>
          <p:cNvPr id="13" name="Picture 1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08026" y="4835992"/>
            <a:ext cx="1213734" cy="295620"/>
          </a:xfrm>
          <a:prstGeom prst="rect">
            <a:avLst/>
          </a:prstGeom>
        </p:spPr>
      </p:pic>
    </p:spTree>
    <p:extLst>
      <p:ext uri="{BB962C8B-B14F-4D97-AF65-F5344CB8AC3E}">
        <p14:creationId xmlns:p14="http://schemas.microsoft.com/office/powerpoint/2010/main" val="5948755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457200" rtl="0" eaLnBrk="1" latinLnBrk="0" hangingPunct="1">
        <a:spcBef>
          <a:spcPct val="0"/>
        </a:spcBef>
        <a:buNone/>
        <a:defRPr sz="20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5498" y="2009589"/>
            <a:ext cx="8229600" cy="533140"/>
          </a:xfrm>
          <a:prstGeom prst="rect">
            <a:avLst/>
          </a:prstGeom>
        </p:spPr>
        <p:txBody>
          <a:bodyPr vert="horz" lIns="0" tIns="45720" rIns="91440" bIns="45720" rtlCol="0">
            <a:noAutofit/>
          </a:bodyPr>
          <a:lstStyle/>
          <a:p>
            <a:pPr lvl="0"/>
            <a:r>
              <a:rPr lang="en-US" dirty="0" smtClean="0"/>
              <a:t>Click to edit Master text styles</a:t>
            </a:r>
          </a:p>
        </p:txBody>
      </p:sp>
      <p:sp>
        <p:nvSpPr>
          <p:cNvPr id="6" name="Slide Number Placeholder 5"/>
          <p:cNvSpPr>
            <a:spLocks noGrp="1"/>
          </p:cNvSpPr>
          <p:nvPr>
            <p:ph type="sldNum" sz="quarter" idx="4"/>
          </p:nvPr>
        </p:nvSpPr>
        <p:spPr>
          <a:xfrm>
            <a:off x="8329705" y="4819820"/>
            <a:ext cx="663015" cy="274637"/>
          </a:xfrm>
          <a:prstGeom prst="rect">
            <a:avLst/>
          </a:prstGeom>
        </p:spPr>
        <p:txBody>
          <a:bodyPr vert="horz" lIns="91440" tIns="45720" rIns="91440" bIns="45720" rtlCol="0" anchor="ctr"/>
          <a:lstStyle>
            <a:lvl1pPr algn="r">
              <a:defRPr sz="1000">
                <a:solidFill>
                  <a:schemeClr val="accent2"/>
                </a:solidFill>
                <a:latin typeface="Arial"/>
                <a:cs typeface="Arial"/>
              </a:defRPr>
            </a:lvl1pPr>
          </a:lstStyle>
          <a:p>
            <a:fld id="{37B593F9-7B30-274B-BFFF-492683631E49}" type="slidenum">
              <a:rPr lang="en-US" smtClean="0"/>
              <a:pPr/>
              <a:t>‹#›</a:t>
            </a:fld>
            <a:endParaRPr lang="en-US"/>
          </a:p>
        </p:txBody>
      </p:sp>
      <p:cxnSp>
        <p:nvCxnSpPr>
          <p:cNvPr id="7" name="Straight Connector 6"/>
          <p:cNvCxnSpPr/>
          <p:nvPr/>
        </p:nvCxnSpPr>
        <p:spPr>
          <a:xfrm>
            <a:off x="0" y="4815076"/>
            <a:ext cx="9144000" cy="0"/>
          </a:xfrm>
          <a:prstGeom prst="line">
            <a:avLst/>
          </a:prstGeom>
          <a:ln w="12700" cmpd="sng">
            <a:solidFill>
              <a:srgbClr val="CCCCCC"/>
            </a:solidFill>
          </a:ln>
          <a:effectLst/>
        </p:spPr>
        <p:style>
          <a:lnRef idx="2">
            <a:schemeClr val="accent1"/>
          </a:lnRef>
          <a:fillRef idx="0">
            <a:schemeClr val="accent1"/>
          </a:fillRef>
          <a:effectRef idx="1">
            <a:schemeClr val="accent1"/>
          </a:effectRef>
          <a:fontRef idx="minor">
            <a:schemeClr val="tx1"/>
          </a:fontRef>
        </p:style>
      </p:cxnSp>
      <p:sp>
        <p:nvSpPr>
          <p:cNvPr id="12" name="Title Placeholder 11"/>
          <p:cNvSpPr>
            <a:spLocks noGrp="1"/>
          </p:cNvSpPr>
          <p:nvPr>
            <p:ph type="title"/>
          </p:nvPr>
        </p:nvSpPr>
        <p:spPr>
          <a:xfrm>
            <a:off x="204788" y="807371"/>
            <a:ext cx="8229600" cy="857250"/>
          </a:xfrm>
          <a:prstGeom prst="rect">
            <a:avLst/>
          </a:prstGeom>
        </p:spPr>
        <p:txBody>
          <a:bodyPr vert="horz" lIns="0" tIns="45720" rIns="91440" bIns="45720" rtlCol="0" anchor="ctr">
            <a:normAutofit/>
          </a:bodyPr>
          <a:lstStyle/>
          <a:p>
            <a:r>
              <a:rPr lang="en-US" dirty="0" smtClean="0"/>
              <a:t>Click to edit Master title style</a:t>
            </a:r>
            <a:endParaRPr lang="en-US" dirty="0"/>
          </a:p>
        </p:txBody>
      </p:sp>
      <p:sp>
        <p:nvSpPr>
          <p:cNvPr id="9" name="Subtitle 1"/>
          <p:cNvSpPr txBox="1">
            <a:spLocks/>
          </p:cNvSpPr>
          <p:nvPr userDrawn="1"/>
        </p:nvSpPr>
        <p:spPr>
          <a:xfrm>
            <a:off x="-56474" y="4886487"/>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smtClean="0">
                <a:solidFill>
                  <a:srgbClr val="7C878E"/>
                </a:solidFill>
                <a:latin typeface="Helvetica Neue"/>
                <a:cs typeface="Helvetica Neue"/>
              </a:rPr>
              <a:t>Powered by</a:t>
            </a:r>
            <a:endParaRPr lang="en-US" sz="800" dirty="0">
              <a:solidFill>
                <a:srgbClr val="7C878E"/>
              </a:solidFill>
              <a:latin typeface="Helvetica Neue"/>
              <a:cs typeface="Helvetica Neue"/>
            </a:endParaRPr>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08026" y="4841684"/>
            <a:ext cx="1213734" cy="295620"/>
          </a:xfrm>
          <a:prstGeom prst="rect">
            <a:avLst/>
          </a:prstGeom>
        </p:spPr>
      </p:pic>
    </p:spTree>
    <p:extLst>
      <p:ext uri="{BB962C8B-B14F-4D97-AF65-F5344CB8AC3E}">
        <p14:creationId xmlns:p14="http://schemas.microsoft.com/office/powerpoint/2010/main" val="3591960883"/>
      </p:ext>
    </p:extLst>
  </p:cSld>
  <p:clrMap bg1="lt1" tx1="dk1" bg2="lt2" tx2="dk2" accent1="accent1" accent2="accent2" accent3="accent3" accent4="accent4" accent5="accent5" accent6="accent6" hlink="hlink" folHlink="folHlink"/>
  <p:sldLayoutIdLst>
    <p:sldLayoutId id="2147483671" r:id="rId1"/>
  </p:sldLayoutIdLst>
  <p:txStyles>
    <p:titleStyle>
      <a:lvl1pPr algn="l" defTabSz="457200" rtl="0" eaLnBrk="1" latinLnBrk="0" hangingPunct="1">
        <a:spcBef>
          <a:spcPct val="0"/>
        </a:spcBef>
        <a:buNone/>
        <a:defRPr sz="36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600" b="1" kern="1200">
          <a:solidFill>
            <a:schemeClr val="bg1">
              <a:lumMod val="50000"/>
            </a:schemeClr>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0.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4.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5.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6.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7.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8.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0.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1.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2.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3.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4.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5.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1" sz="quarter"/>
          </p:nvPr>
        </p:nvSpPr>
        <p:spPr/>
        <p:txBody>
          <a:bodyPr/>
          <a:lstStyle/>
          <a:p>
            <a:r>
              <a:t>Practitioner Questionnaire - Safeguarding Self-assessment 2021</a:t>
            </a:r>
          </a:p>
        </p:txBody>
      </p:sp>
      <p:sp>
        <p:nvSpPr>
          <p:cNvPr id="3" name="Text Placeholder 2"/>
          <p:cNvSpPr>
            <a:spLocks noGrp="1"/>
          </p:cNvSpPr>
          <p:nvPr>
            <p:ph type="body" idx="12" sz="quarter"/>
          </p:nvPr>
        </p:nvSpPr>
        <p:spPr/>
        <p:txBody>
          <a:bodyPr/>
          <a:lstStyle/>
          <a:p>
            <a:r>
              <a:t>Friday, January 14, 2022</a:t>
            </a:r>
          </a:p>
        </p:txBody>
      </p:sp>
    </p:spTree>
  </p:cSld>
  <p:clrMapOvr>
    <a:masterClrMapping/>
  </p:clrMapOvr>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Q5: In future, how would you prefer your training to be delivered?</a:t>
            </a:r>
          </a:p>
        </p:txBody>
      </p:sp>
      <p:sp>
        <p:nvSpPr>
          <p:cNvPr id="3" name="Content Placeholder 2"/>
          <p:cNvSpPr>
            <a:spLocks noGrp="1"/>
          </p:cNvSpPr>
          <p:nvPr>
            <p:ph idx="1"/>
          </p:nvPr>
        </p:nvSpPr>
        <p:spPr/>
        <p:txBody>
          <a:bodyPr/>
          <a:lstStyle/>
          <a:p>
            <a:r>
              <a:t>Answered: 559    Skipped: 3</a:t>
            </a:r>
          </a:p>
        </p:txBody>
      </p:sp>
      <p:pic>
        <p:nvPicPr>
          <p:cNvPr id="4" name="Picture 3" descr="table6994140130.png"/>
          <p:cNvPicPr>
            <a:picLocks noChangeAspect="1"/>
          </p:cNvPicPr>
          <p:nvPr/>
        </p:nvPicPr>
        <p:blipFill>
          <a:blip r:embed="rId2"/>
          <a:stretch>
            <a:fillRect/>
          </a:stretch>
        </p:blipFill>
        <p:spPr>
          <a:xfrm>
            <a:off x="800100" y="1926114"/>
            <a:ext cx="7543800" cy="1816100"/>
          </a:xfrm>
          <a:prstGeom prst="rect">
            <a:avLst/>
          </a:prstGeom>
        </p:spPr>
      </p:pic>
    </p:spTree>
  </p:cSld>
  <p:clrMapOvr>
    <a:masterClrMapping/>
  </p:clrMapOvr>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Q6: How does your organisation keep you up-to-date with safeguarding issues in Oxfordshire?</a:t>
            </a:r>
          </a:p>
        </p:txBody>
      </p:sp>
      <p:sp>
        <p:nvSpPr>
          <p:cNvPr id="3" name="Content Placeholder 2"/>
          <p:cNvSpPr>
            <a:spLocks noGrp="1"/>
          </p:cNvSpPr>
          <p:nvPr>
            <p:ph idx="1"/>
          </p:nvPr>
        </p:nvSpPr>
        <p:spPr/>
        <p:txBody>
          <a:bodyPr/>
          <a:lstStyle/>
          <a:p>
            <a:r>
              <a:t>Answered: 530    Skipped: 32</a:t>
            </a:r>
          </a:p>
        </p:txBody>
      </p:sp>
      <p:pic>
        <p:nvPicPr>
          <p:cNvPr id="4" name="Picture 3" descr="chart6994160980.png"/>
          <p:cNvPicPr>
            <a:picLocks noChangeAspect="1"/>
          </p:cNvPicPr>
          <p:nvPr/>
        </p:nvPicPr>
        <p:blipFill>
          <a:blip r:embed="rId2"/>
          <a:stretch>
            <a:fillRect/>
          </a:stretch>
        </p:blipFill>
        <p:spPr>
          <a:xfrm>
            <a:off x="1152655" y="1049658"/>
            <a:ext cx="6838689" cy="3569013"/>
          </a:xfrm>
          <a:prstGeom prst="rect">
            <a:avLst/>
          </a:prstGeom>
        </p:spPr>
      </p:pic>
    </p:spTree>
  </p:cSld>
  <p:clrMapOvr>
    <a:masterClrMapping/>
  </p:clrMapOvr>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Q6: How does your organisation keep you up-to-date with safeguarding issues in Oxfordshire?</a:t>
            </a:r>
          </a:p>
        </p:txBody>
      </p:sp>
      <p:sp>
        <p:nvSpPr>
          <p:cNvPr id="3" name="Content Placeholder 2"/>
          <p:cNvSpPr>
            <a:spLocks noGrp="1"/>
          </p:cNvSpPr>
          <p:nvPr>
            <p:ph idx="1"/>
          </p:nvPr>
        </p:nvSpPr>
        <p:spPr/>
        <p:txBody>
          <a:bodyPr/>
          <a:lstStyle/>
          <a:p>
            <a:r>
              <a:t>Answered: 530    Skipped: 32</a:t>
            </a:r>
          </a:p>
        </p:txBody>
      </p:sp>
      <p:pic>
        <p:nvPicPr>
          <p:cNvPr id="4" name="Picture 3" descr="table6994160980.png"/>
          <p:cNvPicPr>
            <a:picLocks noChangeAspect="1"/>
          </p:cNvPicPr>
          <p:nvPr/>
        </p:nvPicPr>
        <p:blipFill>
          <a:blip r:embed="rId2"/>
          <a:stretch>
            <a:fillRect/>
          </a:stretch>
        </p:blipFill>
        <p:spPr>
          <a:xfrm>
            <a:off x="800100" y="1926114"/>
            <a:ext cx="7543800" cy="1816100"/>
          </a:xfrm>
          <a:prstGeom prst="rect">
            <a:avLst/>
          </a:prstGeom>
        </p:spPr>
      </p:pic>
    </p:spTree>
  </p:cSld>
  <p:clrMapOvr>
    <a:masterClrMapping/>
  </p:clrMapOvr>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Q7: What do you do when you have safeguarding concerns about a a child or adult with care and support needs?</a:t>
            </a:r>
          </a:p>
        </p:txBody>
      </p:sp>
      <p:sp>
        <p:nvSpPr>
          <p:cNvPr id="3" name="Content Placeholder 2"/>
          <p:cNvSpPr>
            <a:spLocks noGrp="1"/>
          </p:cNvSpPr>
          <p:nvPr>
            <p:ph idx="1"/>
          </p:nvPr>
        </p:nvSpPr>
        <p:spPr/>
        <p:txBody>
          <a:bodyPr/>
          <a:lstStyle/>
          <a:p>
            <a:r>
              <a:t>Answered: 532    Skipped: 30</a:t>
            </a:r>
          </a:p>
        </p:txBody>
      </p:sp>
      <p:pic>
        <p:nvPicPr>
          <p:cNvPr id="4" name="Picture 3" descr="chart6994010760.png"/>
          <p:cNvPicPr>
            <a:picLocks noChangeAspect="1"/>
          </p:cNvPicPr>
          <p:nvPr/>
        </p:nvPicPr>
        <p:blipFill>
          <a:blip r:embed="rId2"/>
          <a:stretch>
            <a:fillRect/>
          </a:stretch>
        </p:blipFill>
        <p:spPr>
          <a:xfrm>
            <a:off x="2048197" y="1049658"/>
            <a:ext cx="5047604" cy="3569013"/>
          </a:xfrm>
          <a:prstGeom prst="rect">
            <a:avLst/>
          </a:prstGeom>
        </p:spPr>
      </p:pic>
    </p:spTree>
  </p:cSld>
  <p:clrMapOvr>
    <a:masterClrMapping/>
  </p:clrMapOvr>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Q7: What do you do when you have safeguarding concerns about a a child or adult with care and support needs?</a:t>
            </a:r>
          </a:p>
        </p:txBody>
      </p:sp>
      <p:sp>
        <p:nvSpPr>
          <p:cNvPr id="3" name="Content Placeholder 2"/>
          <p:cNvSpPr>
            <a:spLocks noGrp="1"/>
          </p:cNvSpPr>
          <p:nvPr>
            <p:ph idx="1"/>
          </p:nvPr>
        </p:nvSpPr>
        <p:spPr/>
        <p:txBody>
          <a:bodyPr/>
          <a:lstStyle/>
          <a:p>
            <a:r>
              <a:t>Answered: 532    Skipped: 30</a:t>
            </a:r>
          </a:p>
        </p:txBody>
      </p:sp>
      <p:pic>
        <p:nvPicPr>
          <p:cNvPr id="4" name="Picture 3" descr="table6994010760.png"/>
          <p:cNvPicPr>
            <a:picLocks noChangeAspect="1"/>
          </p:cNvPicPr>
          <p:nvPr/>
        </p:nvPicPr>
        <p:blipFill>
          <a:blip r:embed="rId2"/>
          <a:stretch>
            <a:fillRect/>
          </a:stretch>
        </p:blipFill>
        <p:spPr>
          <a:xfrm>
            <a:off x="826428" y="1049658"/>
            <a:ext cx="7491143" cy="3569013"/>
          </a:xfrm>
          <a:prstGeom prst="rect">
            <a:avLst/>
          </a:prstGeom>
        </p:spPr>
      </p:pic>
    </p:spTree>
  </p:cSld>
  <p:clrMapOvr>
    <a:masterClrMapping/>
  </p:clrMapOvr>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Q8: Which of the following tools have you used during any safeguarding work you have been involved in? Tick all that apply</a:t>
            </a:r>
          </a:p>
        </p:txBody>
      </p:sp>
      <p:sp>
        <p:nvSpPr>
          <p:cNvPr id="3" name="Content Placeholder 2"/>
          <p:cNvSpPr>
            <a:spLocks noGrp="1"/>
          </p:cNvSpPr>
          <p:nvPr>
            <p:ph idx="1"/>
          </p:nvPr>
        </p:nvSpPr>
        <p:spPr/>
        <p:txBody>
          <a:bodyPr/>
          <a:lstStyle/>
          <a:p>
            <a:r>
              <a:t>Answered: 532    Skipped: 30</a:t>
            </a:r>
          </a:p>
        </p:txBody>
      </p:sp>
      <p:pic>
        <p:nvPicPr>
          <p:cNvPr id="4" name="Picture 3" descr="chart6994010690.png"/>
          <p:cNvPicPr>
            <a:picLocks noChangeAspect="1"/>
          </p:cNvPicPr>
          <p:nvPr/>
        </p:nvPicPr>
        <p:blipFill>
          <a:blip r:embed="rId2"/>
          <a:stretch>
            <a:fillRect/>
          </a:stretch>
        </p:blipFill>
        <p:spPr>
          <a:xfrm>
            <a:off x="3195380" y="1049658"/>
            <a:ext cx="2753238" cy="3569013"/>
          </a:xfrm>
          <a:prstGeom prst="rect">
            <a:avLst/>
          </a:prstGeom>
        </p:spPr>
      </p:pic>
    </p:spTree>
  </p:cSld>
  <p:clrMapOvr>
    <a:masterClrMapping/>
  </p:clrMapOvr>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Q8: Which of the following tools have you used during any safeguarding work you have been involved in? Tick all that apply</a:t>
            </a:r>
          </a:p>
        </p:txBody>
      </p:sp>
      <p:sp>
        <p:nvSpPr>
          <p:cNvPr id="3" name="Content Placeholder 2"/>
          <p:cNvSpPr>
            <a:spLocks noGrp="1"/>
          </p:cNvSpPr>
          <p:nvPr>
            <p:ph idx="1"/>
          </p:nvPr>
        </p:nvSpPr>
        <p:spPr/>
        <p:txBody>
          <a:bodyPr/>
          <a:lstStyle/>
          <a:p>
            <a:r>
              <a:t>Answered: 532    Skipped: 30</a:t>
            </a:r>
          </a:p>
        </p:txBody>
      </p:sp>
      <p:pic>
        <p:nvPicPr>
          <p:cNvPr id="4" name="Picture 3" descr="table6994010690.png"/>
          <p:cNvPicPr>
            <a:picLocks noChangeAspect="1"/>
          </p:cNvPicPr>
          <p:nvPr/>
        </p:nvPicPr>
        <p:blipFill>
          <a:blip r:embed="rId2"/>
          <a:stretch>
            <a:fillRect/>
          </a:stretch>
        </p:blipFill>
        <p:spPr>
          <a:xfrm>
            <a:off x="2517742" y="1049658"/>
            <a:ext cx="4108514" cy="3569013"/>
          </a:xfrm>
          <a:prstGeom prst="rect">
            <a:avLst/>
          </a:prstGeom>
        </p:spPr>
      </p:pic>
    </p:spTree>
  </p:cSld>
  <p:clrMapOvr>
    <a:masterClrMapping/>
  </p:clrMapOvr>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Q9: If you don't/haven't used any of the tools above, why not? What barriers were there to using them?</a:t>
            </a:r>
          </a:p>
        </p:txBody>
      </p:sp>
      <p:sp>
        <p:nvSpPr>
          <p:cNvPr id="3" name="Content Placeholder 2"/>
          <p:cNvSpPr>
            <a:spLocks noGrp="1"/>
          </p:cNvSpPr>
          <p:nvPr>
            <p:ph idx="1"/>
          </p:nvPr>
        </p:nvSpPr>
        <p:spPr/>
        <p:txBody>
          <a:bodyPr/>
          <a:lstStyle/>
          <a:p>
            <a:r>
              <a:t>Answered: 532    Skipped: 30</a:t>
            </a:r>
          </a:p>
        </p:txBody>
      </p:sp>
      <p:pic>
        <p:nvPicPr>
          <p:cNvPr id="4" name="Picture 3" descr="chart6994010710.png"/>
          <p:cNvPicPr>
            <a:picLocks noChangeAspect="1"/>
          </p:cNvPicPr>
          <p:nvPr/>
        </p:nvPicPr>
        <p:blipFill>
          <a:blip r:embed="rId2"/>
          <a:stretch>
            <a:fillRect/>
          </a:stretch>
        </p:blipFill>
        <p:spPr>
          <a:xfrm>
            <a:off x="2106891" y="1049658"/>
            <a:ext cx="4930217" cy="3569013"/>
          </a:xfrm>
          <a:prstGeom prst="rect">
            <a:avLst/>
          </a:prstGeom>
        </p:spPr>
      </p:pic>
    </p:spTree>
  </p:cSld>
  <p:clrMapOvr>
    <a:masterClrMapping/>
  </p:clrMapOvr>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Q9: If you don't/haven't used any of the tools above, why not? What barriers were there to using them?</a:t>
            </a:r>
          </a:p>
        </p:txBody>
      </p:sp>
      <p:sp>
        <p:nvSpPr>
          <p:cNvPr id="3" name="Content Placeholder 2"/>
          <p:cNvSpPr>
            <a:spLocks noGrp="1"/>
          </p:cNvSpPr>
          <p:nvPr>
            <p:ph idx="1"/>
          </p:nvPr>
        </p:nvSpPr>
        <p:spPr/>
        <p:txBody>
          <a:bodyPr/>
          <a:lstStyle/>
          <a:p>
            <a:r>
              <a:t>Answered: 532    Skipped: 30</a:t>
            </a:r>
          </a:p>
        </p:txBody>
      </p:sp>
      <p:pic>
        <p:nvPicPr>
          <p:cNvPr id="4" name="Picture 3" descr="table6994010710.png"/>
          <p:cNvPicPr>
            <a:picLocks noChangeAspect="1"/>
          </p:cNvPicPr>
          <p:nvPr/>
        </p:nvPicPr>
        <p:blipFill>
          <a:blip r:embed="rId2"/>
          <a:stretch>
            <a:fillRect/>
          </a:stretch>
        </p:blipFill>
        <p:spPr>
          <a:xfrm>
            <a:off x="800100" y="1335564"/>
            <a:ext cx="7543800" cy="2997200"/>
          </a:xfrm>
          <a:prstGeom prst="rect">
            <a:avLst/>
          </a:prstGeom>
        </p:spPr>
      </p:pic>
    </p:spTree>
  </p:cSld>
  <p:clrMapOvr>
    <a:masterClrMapping/>
  </p:clrMapOvr>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Q11: How confident do you feel asking if a child / family / adult needs any help?</a:t>
            </a:r>
          </a:p>
        </p:txBody>
      </p:sp>
      <p:sp>
        <p:nvSpPr>
          <p:cNvPr id="3" name="Content Placeholder 2"/>
          <p:cNvSpPr>
            <a:spLocks noGrp="1"/>
          </p:cNvSpPr>
          <p:nvPr>
            <p:ph idx="1"/>
          </p:nvPr>
        </p:nvSpPr>
        <p:spPr/>
        <p:txBody>
          <a:bodyPr/>
          <a:lstStyle/>
          <a:p>
            <a:r>
              <a:t>Answered: 532    Skipped: 30</a:t>
            </a:r>
          </a:p>
        </p:txBody>
      </p:sp>
      <p:pic>
        <p:nvPicPr>
          <p:cNvPr id="4" name="Picture 3" descr="chart6994010730.png"/>
          <p:cNvPicPr>
            <a:picLocks noChangeAspect="1"/>
          </p:cNvPicPr>
          <p:nvPr/>
        </p:nvPicPr>
        <p:blipFill>
          <a:blip r:embed="rId2"/>
          <a:stretch>
            <a:fillRect/>
          </a:stretch>
        </p:blipFill>
        <p:spPr>
          <a:xfrm>
            <a:off x="1152655" y="1049658"/>
            <a:ext cx="6838689" cy="3569013"/>
          </a:xfrm>
          <a:prstGeom prst="rect">
            <a:avLst/>
          </a:prstGeom>
        </p:spPr>
      </p:pic>
    </p:spTree>
  </p:cSld>
  <p:clrMapOvr>
    <a:masterClrMapping/>
  </p:clrMapOvr>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Date Created: Friday, September 03, 2021</a:t>
            </a:r>
          </a:p>
        </p:txBody>
      </p:sp>
      <p:sp>
        <p:nvSpPr>
          <p:cNvPr id="3" name="Title 2"/>
          <p:cNvSpPr>
            <a:spLocks noGrp="1"/>
          </p:cNvSpPr>
          <p:nvPr>
            <p:ph type="title"/>
          </p:nvPr>
        </p:nvSpPr>
        <p:spPr/>
        <p:txBody>
          <a:bodyPr/>
          <a:lstStyle/>
          <a:p>
            <a:r>
              <a:t>562</a:t>
            </a:r>
          </a:p>
        </p:txBody>
      </p:sp>
      <p:sp>
        <p:nvSpPr>
          <p:cNvPr id="4" name="Text Placeholder 3"/>
          <p:cNvSpPr>
            <a:spLocks noGrp="1"/>
          </p:cNvSpPr>
          <p:nvPr>
            <p:ph type="body" idx="17" sz="quarter"/>
          </p:nvPr>
        </p:nvSpPr>
        <p:spPr/>
        <p:txBody>
          <a:bodyPr/>
          <a:lstStyle/>
          <a:p>
            <a:r>
              <a:t>Total Responses</a:t>
            </a:r>
          </a:p>
        </p:txBody>
      </p:sp>
      <p:sp>
        <p:nvSpPr>
          <p:cNvPr id="5" name="Text Placeholder 4"/>
          <p:cNvSpPr>
            <a:spLocks noGrp="1"/>
          </p:cNvSpPr>
          <p:nvPr>
            <p:ph type="body" idx="18" sz="quarter"/>
          </p:nvPr>
        </p:nvSpPr>
        <p:spPr/>
        <p:txBody>
          <a:bodyPr/>
          <a:lstStyle/>
          <a:p>
            <a:r>
              <a:t>Complete Responses: 562</a:t>
            </a:r>
          </a:p>
        </p:txBody>
      </p:sp>
    </p:spTree>
  </p:cSld>
  <p:clrMapOvr>
    <a:masterClrMapping/>
  </p:clrMapOvr>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Q11: How confident do you feel asking if a child / family / adult needs any help?</a:t>
            </a:r>
          </a:p>
        </p:txBody>
      </p:sp>
      <p:sp>
        <p:nvSpPr>
          <p:cNvPr id="3" name="Content Placeholder 2"/>
          <p:cNvSpPr>
            <a:spLocks noGrp="1"/>
          </p:cNvSpPr>
          <p:nvPr>
            <p:ph idx="1"/>
          </p:nvPr>
        </p:nvSpPr>
        <p:spPr/>
        <p:txBody>
          <a:bodyPr/>
          <a:lstStyle/>
          <a:p>
            <a:r>
              <a:t>Answered: 532    Skipped: 30</a:t>
            </a:r>
          </a:p>
        </p:txBody>
      </p:sp>
      <p:pic>
        <p:nvPicPr>
          <p:cNvPr id="4" name="Picture 3" descr="table6994010730.png"/>
          <p:cNvPicPr>
            <a:picLocks noChangeAspect="1"/>
          </p:cNvPicPr>
          <p:nvPr/>
        </p:nvPicPr>
        <p:blipFill>
          <a:blip r:embed="rId2"/>
          <a:stretch>
            <a:fillRect/>
          </a:stretch>
        </p:blipFill>
        <p:spPr>
          <a:xfrm>
            <a:off x="800100" y="1926114"/>
            <a:ext cx="7543800" cy="1816100"/>
          </a:xfrm>
          <a:prstGeom prst="rect">
            <a:avLst/>
          </a:prstGeom>
        </p:spPr>
      </p:pic>
    </p:spTree>
  </p:cSld>
  <p:clrMapOvr>
    <a:masterClrMapping/>
  </p:clrMapOvr>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Q12: How confident do you feel with what to do next if the child/family/adult says they don’t want any help but you believe it would benefit them?</a:t>
            </a:r>
          </a:p>
        </p:txBody>
      </p:sp>
      <p:sp>
        <p:nvSpPr>
          <p:cNvPr id="3" name="Content Placeholder 2"/>
          <p:cNvSpPr>
            <a:spLocks noGrp="1"/>
          </p:cNvSpPr>
          <p:nvPr>
            <p:ph idx="1"/>
          </p:nvPr>
        </p:nvSpPr>
        <p:spPr/>
        <p:txBody>
          <a:bodyPr/>
          <a:lstStyle/>
          <a:p>
            <a:r>
              <a:t>Answered: 532    Skipped: 30</a:t>
            </a:r>
          </a:p>
        </p:txBody>
      </p:sp>
      <p:pic>
        <p:nvPicPr>
          <p:cNvPr id="4" name="Picture 3" descr="chart6994010740.png"/>
          <p:cNvPicPr>
            <a:picLocks noChangeAspect="1"/>
          </p:cNvPicPr>
          <p:nvPr/>
        </p:nvPicPr>
        <p:blipFill>
          <a:blip r:embed="rId2"/>
          <a:stretch>
            <a:fillRect/>
          </a:stretch>
        </p:blipFill>
        <p:spPr>
          <a:xfrm>
            <a:off x="1152655" y="1049658"/>
            <a:ext cx="6838689" cy="3569013"/>
          </a:xfrm>
          <a:prstGeom prst="rect">
            <a:avLst/>
          </a:prstGeom>
        </p:spPr>
      </p:pic>
    </p:spTree>
  </p:cSld>
  <p:clrMapOvr>
    <a:masterClrMapping/>
  </p:clrMapOvr>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Q12: How confident do you feel with what to do next if the child/family/adult says they don’t want any help but you believe it would benefit them?</a:t>
            </a:r>
          </a:p>
        </p:txBody>
      </p:sp>
      <p:sp>
        <p:nvSpPr>
          <p:cNvPr id="3" name="Content Placeholder 2"/>
          <p:cNvSpPr>
            <a:spLocks noGrp="1"/>
          </p:cNvSpPr>
          <p:nvPr>
            <p:ph idx="1"/>
          </p:nvPr>
        </p:nvSpPr>
        <p:spPr/>
        <p:txBody>
          <a:bodyPr/>
          <a:lstStyle/>
          <a:p>
            <a:r>
              <a:t>Answered: 532    Skipped: 30</a:t>
            </a:r>
          </a:p>
        </p:txBody>
      </p:sp>
      <p:pic>
        <p:nvPicPr>
          <p:cNvPr id="4" name="Picture 3" descr="table6994010740.png"/>
          <p:cNvPicPr>
            <a:picLocks noChangeAspect="1"/>
          </p:cNvPicPr>
          <p:nvPr/>
        </p:nvPicPr>
        <p:blipFill>
          <a:blip r:embed="rId2"/>
          <a:stretch>
            <a:fillRect/>
          </a:stretch>
        </p:blipFill>
        <p:spPr>
          <a:xfrm>
            <a:off x="800100" y="1926114"/>
            <a:ext cx="7543800" cy="1816100"/>
          </a:xfrm>
          <a:prstGeom prst="rect">
            <a:avLst/>
          </a:prstGeom>
        </p:spPr>
      </p:pic>
    </p:spTree>
  </p:cSld>
  <p:clrMapOvr>
    <a:masterClrMapping/>
  </p:clrMapOvr>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Q13: Do you know who your organisation’s lead officer for safeguarding is and how to contact them?</a:t>
            </a:r>
          </a:p>
        </p:txBody>
      </p:sp>
      <p:sp>
        <p:nvSpPr>
          <p:cNvPr id="3" name="Content Placeholder 2"/>
          <p:cNvSpPr>
            <a:spLocks noGrp="1"/>
          </p:cNvSpPr>
          <p:nvPr>
            <p:ph idx="1"/>
          </p:nvPr>
        </p:nvSpPr>
        <p:spPr/>
        <p:txBody>
          <a:bodyPr/>
          <a:lstStyle/>
          <a:p>
            <a:r>
              <a:t>Answered: 511    Skipped: 51</a:t>
            </a:r>
          </a:p>
        </p:txBody>
      </p:sp>
      <p:pic>
        <p:nvPicPr>
          <p:cNvPr id="4" name="Picture 3" descr="chart6994010770.png"/>
          <p:cNvPicPr>
            <a:picLocks noChangeAspect="1"/>
          </p:cNvPicPr>
          <p:nvPr/>
        </p:nvPicPr>
        <p:blipFill>
          <a:blip r:embed="rId2"/>
          <a:stretch>
            <a:fillRect/>
          </a:stretch>
        </p:blipFill>
        <p:spPr>
          <a:xfrm>
            <a:off x="800100" y="1119664"/>
            <a:ext cx="7543800" cy="3429000"/>
          </a:xfrm>
          <a:prstGeom prst="rect">
            <a:avLst/>
          </a:prstGeom>
        </p:spPr>
      </p:pic>
    </p:spTree>
  </p:cSld>
  <p:clrMapOvr>
    <a:masterClrMapping/>
  </p:clrMapOvr>
</p:sld>
</file>

<file path=ppt/slides/slide2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Q13: Do you know who your organisation’s lead officer for safeguarding is and how to contact them?</a:t>
            </a:r>
          </a:p>
        </p:txBody>
      </p:sp>
      <p:sp>
        <p:nvSpPr>
          <p:cNvPr id="3" name="Content Placeholder 2"/>
          <p:cNvSpPr>
            <a:spLocks noGrp="1"/>
          </p:cNvSpPr>
          <p:nvPr>
            <p:ph idx="1"/>
          </p:nvPr>
        </p:nvSpPr>
        <p:spPr/>
        <p:txBody>
          <a:bodyPr/>
          <a:lstStyle/>
          <a:p>
            <a:r>
              <a:t>Answered: 511    Skipped: 51</a:t>
            </a:r>
          </a:p>
        </p:txBody>
      </p:sp>
      <p:pic>
        <p:nvPicPr>
          <p:cNvPr id="4" name="Picture 3" descr="table6994010770.png"/>
          <p:cNvPicPr>
            <a:picLocks noChangeAspect="1"/>
          </p:cNvPicPr>
          <p:nvPr/>
        </p:nvPicPr>
        <p:blipFill>
          <a:blip r:embed="rId2"/>
          <a:stretch>
            <a:fillRect/>
          </a:stretch>
        </p:blipFill>
        <p:spPr>
          <a:xfrm>
            <a:off x="800100" y="2122964"/>
            <a:ext cx="7543800" cy="1422400"/>
          </a:xfrm>
          <a:prstGeom prst="rect">
            <a:avLst/>
          </a:prstGeom>
        </p:spPr>
      </p:pic>
    </p:spTree>
  </p:cSld>
  <p:clrMapOvr>
    <a:masterClrMapping/>
  </p:clrMapOvr>
</p:sld>
</file>

<file path=ppt/slides/slide2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Q14: Do you have the opportunity to reflect on cases with a colleague/manager in a way that supports you in making safeguarding decisions?</a:t>
            </a:r>
          </a:p>
        </p:txBody>
      </p:sp>
      <p:sp>
        <p:nvSpPr>
          <p:cNvPr id="3" name="Content Placeholder 2"/>
          <p:cNvSpPr>
            <a:spLocks noGrp="1"/>
          </p:cNvSpPr>
          <p:nvPr>
            <p:ph idx="1"/>
          </p:nvPr>
        </p:nvSpPr>
        <p:spPr/>
        <p:txBody>
          <a:bodyPr/>
          <a:lstStyle/>
          <a:p>
            <a:r>
              <a:t>Answered: 510    Skipped: 52</a:t>
            </a:r>
          </a:p>
        </p:txBody>
      </p:sp>
      <p:pic>
        <p:nvPicPr>
          <p:cNvPr id="4" name="Picture 3" descr="chart6994010780.png"/>
          <p:cNvPicPr>
            <a:picLocks noChangeAspect="1"/>
          </p:cNvPicPr>
          <p:nvPr/>
        </p:nvPicPr>
        <p:blipFill>
          <a:blip r:embed="rId2"/>
          <a:stretch>
            <a:fillRect/>
          </a:stretch>
        </p:blipFill>
        <p:spPr>
          <a:xfrm>
            <a:off x="800100" y="1119664"/>
            <a:ext cx="7543800" cy="3429000"/>
          </a:xfrm>
          <a:prstGeom prst="rect">
            <a:avLst/>
          </a:prstGeom>
        </p:spPr>
      </p:pic>
    </p:spTree>
  </p:cSld>
  <p:clrMapOvr>
    <a:masterClrMapping/>
  </p:clrMapOvr>
</p:sld>
</file>

<file path=ppt/slides/slide2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Q14: Do you have the opportunity to reflect on cases with a colleague/manager in a way that supports you in making safeguarding decisions?</a:t>
            </a:r>
          </a:p>
        </p:txBody>
      </p:sp>
      <p:sp>
        <p:nvSpPr>
          <p:cNvPr id="3" name="Content Placeholder 2"/>
          <p:cNvSpPr>
            <a:spLocks noGrp="1"/>
          </p:cNvSpPr>
          <p:nvPr>
            <p:ph idx="1"/>
          </p:nvPr>
        </p:nvSpPr>
        <p:spPr/>
        <p:txBody>
          <a:bodyPr/>
          <a:lstStyle/>
          <a:p>
            <a:r>
              <a:t>Answered: 510    Skipped: 52</a:t>
            </a:r>
          </a:p>
        </p:txBody>
      </p:sp>
      <p:pic>
        <p:nvPicPr>
          <p:cNvPr id="4" name="Picture 3" descr="table6994010780.png"/>
          <p:cNvPicPr>
            <a:picLocks noChangeAspect="1"/>
          </p:cNvPicPr>
          <p:nvPr/>
        </p:nvPicPr>
        <p:blipFill>
          <a:blip r:embed="rId2"/>
          <a:stretch>
            <a:fillRect/>
          </a:stretch>
        </p:blipFill>
        <p:spPr>
          <a:xfrm>
            <a:off x="800100" y="2122964"/>
            <a:ext cx="7543800" cy="1422400"/>
          </a:xfrm>
          <a:prstGeom prst="rect">
            <a:avLst/>
          </a:prstGeom>
        </p:spPr>
      </p:pic>
    </p:spTree>
  </p:cSld>
  <p:clrMapOvr>
    <a:masterClrMapping/>
  </p:clrMapOvr>
</p:sld>
</file>

<file path=ppt/slides/slide2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Q15: How confident would you be to escalate issues if you felt that your safeguarding concerns were not being addressed within your organisation or by another organisation you had raised the case to e.g. County Council, Police, etc?</a:t>
            </a:r>
          </a:p>
        </p:txBody>
      </p:sp>
      <p:sp>
        <p:nvSpPr>
          <p:cNvPr id="3" name="Content Placeholder 2"/>
          <p:cNvSpPr>
            <a:spLocks noGrp="1"/>
          </p:cNvSpPr>
          <p:nvPr>
            <p:ph idx="1"/>
          </p:nvPr>
        </p:nvSpPr>
        <p:spPr/>
        <p:txBody>
          <a:bodyPr/>
          <a:lstStyle/>
          <a:p>
            <a:r>
              <a:t>Answered: 512    Skipped: 50</a:t>
            </a:r>
          </a:p>
        </p:txBody>
      </p:sp>
      <p:pic>
        <p:nvPicPr>
          <p:cNvPr id="4" name="Picture 3" descr="chart6994010790.png"/>
          <p:cNvPicPr>
            <a:picLocks noChangeAspect="1"/>
          </p:cNvPicPr>
          <p:nvPr/>
        </p:nvPicPr>
        <p:blipFill>
          <a:blip r:embed="rId2"/>
          <a:stretch>
            <a:fillRect/>
          </a:stretch>
        </p:blipFill>
        <p:spPr>
          <a:xfrm>
            <a:off x="1152655" y="1049658"/>
            <a:ext cx="6838689" cy="3569013"/>
          </a:xfrm>
          <a:prstGeom prst="rect">
            <a:avLst/>
          </a:prstGeom>
        </p:spPr>
      </p:pic>
    </p:spTree>
  </p:cSld>
  <p:clrMapOvr>
    <a:masterClrMapping/>
  </p:clrMapOvr>
</p:sld>
</file>

<file path=ppt/slides/slide2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Q15: How confident would you be to escalate issues if you felt that your safeguarding concerns were not being addressed within your organisation or by another organisation you had raised the case to e.g. County Council, Police, etc?</a:t>
            </a:r>
          </a:p>
        </p:txBody>
      </p:sp>
      <p:sp>
        <p:nvSpPr>
          <p:cNvPr id="3" name="Content Placeholder 2"/>
          <p:cNvSpPr>
            <a:spLocks noGrp="1"/>
          </p:cNvSpPr>
          <p:nvPr>
            <p:ph idx="1"/>
          </p:nvPr>
        </p:nvSpPr>
        <p:spPr/>
        <p:txBody>
          <a:bodyPr/>
          <a:lstStyle/>
          <a:p>
            <a:r>
              <a:t>Answered: 512    Skipped: 50</a:t>
            </a:r>
          </a:p>
        </p:txBody>
      </p:sp>
      <p:pic>
        <p:nvPicPr>
          <p:cNvPr id="4" name="Picture 3" descr="table6994010790.png"/>
          <p:cNvPicPr>
            <a:picLocks noChangeAspect="1"/>
          </p:cNvPicPr>
          <p:nvPr/>
        </p:nvPicPr>
        <p:blipFill>
          <a:blip r:embed="rId2"/>
          <a:stretch>
            <a:fillRect/>
          </a:stretch>
        </p:blipFill>
        <p:spPr>
          <a:xfrm>
            <a:off x="800100" y="1926114"/>
            <a:ext cx="7543800" cy="1816100"/>
          </a:xfrm>
          <a:prstGeom prst="rect">
            <a:avLst/>
          </a:prstGeom>
        </p:spPr>
      </p:pic>
    </p:spTree>
  </p:cSld>
  <p:clrMapOvr>
    <a:masterClrMapping/>
  </p:clrMapOvr>
</p:sld>
</file>

<file path=ppt/slides/slide2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Q16: When did you last look at the Safeguarding Children's Board website/Twitter?</a:t>
            </a:r>
          </a:p>
        </p:txBody>
      </p:sp>
      <p:sp>
        <p:nvSpPr>
          <p:cNvPr id="3" name="Content Placeholder 2"/>
          <p:cNvSpPr>
            <a:spLocks noGrp="1"/>
          </p:cNvSpPr>
          <p:nvPr>
            <p:ph idx="1"/>
          </p:nvPr>
        </p:nvSpPr>
        <p:spPr/>
        <p:txBody>
          <a:bodyPr/>
          <a:lstStyle/>
          <a:p>
            <a:r>
              <a:t>Answered: 511    Skipped: 51</a:t>
            </a:r>
          </a:p>
        </p:txBody>
      </p:sp>
      <p:pic>
        <p:nvPicPr>
          <p:cNvPr id="4" name="Picture 3" descr="chart6994257290.png"/>
          <p:cNvPicPr>
            <a:picLocks noChangeAspect="1"/>
          </p:cNvPicPr>
          <p:nvPr/>
        </p:nvPicPr>
        <p:blipFill>
          <a:blip r:embed="rId2"/>
          <a:stretch>
            <a:fillRect/>
          </a:stretch>
        </p:blipFill>
        <p:spPr>
          <a:xfrm>
            <a:off x="2048197" y="1049658"/>
            <a:ext cx="5047604" cy="3569013"/>
          </a:xfrm>
          <a:prstGeom prst="rect">
            <a:avLst/>
          </a:prstGeom>
        </p:spPr>
      </p:pic>
    </p:spTree>
  </p:cSld>
  <p:clrMapOvr>
    <a:masterClrMapping/>
  </p:clrMapOvr>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Q1: Which organisation do you belong to?</a:t>
            </a:r>
          </a:p>
        </p:txBody>
      </p:sp>
      <p:sp>
        <p:nvSpPr>
          <p:cNvPr id="3" name="Content Placeholder 2"/>
          <p:cNvSpPr>
            <a:spLocks noGrp="1"/>
          </p:cNvSpPr>
          <p:nvPr>
            <p:ph idx="1"/>
          </p:nvPr>
        </p:nvSpPr>
        <p:spPr/>
        <p:txBody>
          <a:bodyPr/>
          <a:lstStyle/>
          <a:p>
            <a:r>
              <a:t>Answered: 562    Skipped: 0</a:t>
            </a:r>
          </a:p>
        </p:txBody>
      </p:sp>
      <p:pic>
        <p:nvPicPr>
          <p:cNvPr id="4" name="Picture 3" descr="chart6994010680.png"/>
          <p:cNvPicPr>
            <a:picLocks noChangeAspect="1"/>
          </p:cNvPicPr>
          <p:nvPr/>
        </p:nvPicPr>
        <p:blipFill>
          <a:blip r:embed="rId2"/>
          <a:stretch>
            <a:fillRect/>
          </a:stretch>
        </p:blipFill>
        <p:spPr>
          <a:xfrm>
            <a:off x="3532787" y="1049658"/>
            <a:ext cx="2078425" cy="3569013"/>
          </a:xfrm>
          <a:prstGeom prst="rect">
            <a:avLst/>
          </a:prstGeom>
        </p:spPr>
      </p:pic>
    </p:spTree>
  </p:cSld>
  <p:clrMapOvr>
    <a:masterClrMapping/>
  </p:clrMapOvr>
</p:sld>
</file>

<file path=ppt/slides/slide3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Q16: When did you last look at the Safeguarding Children's Board website/Twitter?</a:t>
            </a:r>
          </a:p>
        </p:txBody>
      </p:sp>
      <p:sp>
        <p:nvSpPr>
          <p:cNvPr id="3" name="Content Placeholder 2"/>
          <p:cNvSpPr>
            <a:spLocks noGrp="1"/>
          </p:cNvSpPr>
          <p:nvPr>
            <p:ph idx="1"/>
          </p:nvPr>
        </p:nvSpPr>
        <p:spPr/>
        <p:txBody>
          <a:bodyPr/>
          <a:lstStyle/>
          <a:p>
            <a:r>
              <a:t>Answered: 511    Skipped: 51</a:t>
            </a:r>
          </a:p>
        </p:txBody>
      </p:sp>
      <p:pic>
        <p:nvPicPr>
          <p:cNvPr id="4" name="Picture 3" descr="table6994257290.png"/>
          <p:cNvPicPr>
            <a:picLocks noChangeAspect="1"/>
          </p:cNvPicPr>
          <p:nvPr/>
        </p:nvPicPr>
        <p:blipFill>
          <a:blip r:embed="rId2"/>
          <a:stretch>
            <a:fillRect/>
          </a:stretch>
        </p:blipFill>
        <p:spPr>
          <a:xfrm>
            <a:off x="800100" y="1138714"/>
            <a:ext cx="7543800" cy="3390900"/>
          </a:xfrm>
          <a:prstGeom prst="rect">
            <a:avLst/>
          </a:prstGeom>
        </p:spPr>
      </p:pic>
    </p:spTree>
  </p:cSld>
  <p:clrMapOvr>
    <a:masterClrMapping/>
  </p:clrMapOvr>
</p:sld>
</file>

<file path=ppt/slides/slide3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Q17: What were you looking for?</a:t>
            </a:r>
          </a:p>
        </p:txBody>
      </p:sp>
      <p:sp>
        <p:nvSpPr>
          <p:cNvPr id="3" name="Content Placeholder 2"/>
          <p:cNvSpPr>
            <a:spLocks noGrp="1"/>
          </p:cNvSpPr>
          <p:nvPr>
            <p:ph idx="1"/>
          </p:nvPr>
        </p:nvSpPr>
        <p:spPr/>
        <p:txBody>
          <a:bodyPr/>
          <a:lstStyle/>
          <a:p>
            <a:r>
              <a:t>Answered: 375    Skipped: 187</a:t>
            </a:r>
          </a:p>
        </p:txBody>
      </p:sp>
      <p:pic>
        <p:nvPicPr>
          <p:cNvPr id="4" name="Picture 3" descr="chart6994285880.png"/>
          <p:cNvPicPr>
            <a:picLocks noChangeAspect="1"/>
          </p:cNvPicPr>
          <p:nvPr/>
        </p:nvPicPr>
        <p:blipFill>
          <a:blip r:embed="rId2"/>
          <a:stretch>
            <a:fillRect/>
          </a:stretch>
        </p:blipFill>
        <p:spPr>
          <a:xfrm>
            <a:off x="1707143" y="1049658"/>
            <a:ext cx="5729712" cy="3569013"/>
          </a:xfrm>
          <a:prstGeom prst="rect">
            <a:avLst/>
          </a:prstGeom>
        </p:spPr>
      </p:pic>
    </p:spTree>
  </p:cSld>
  <p:clrMapOvr>
    <a:masterClrMapping/>
  </p:clrMapOvr>
</p:sld>
</file>

<file path=ppt/slides/slide3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Q17: What were you looking for?</a:t>
            </a:r>
          </a:p>
        </p:txBody>
      </p:sp>
      <p:sp>
        <p:nvSpPr>
          <p:cNvPr id="3" name="Content Placeholder 2"/>
          <p:cNvSpPr>
            <a:spLocks noGrp="1"/>
          </p:cNvSpPr>
          <p:nvPr>
            <p:ph idx="1"/>
          </p:nvPr>
        </p:nvSpPr>
        <p:spPr/>
        <p:txBody>
          <a:bodyPr/>
          <a:lstStyle/>
          <a:p>
            <a:r>
              <a:t>Answered: 375    Skipped: 187</a:t>
            </a:r>
          </a:p>
        </p:txBody>
      </p:sp>
      <p:pic>
        <p:nvPicPr>
          <p:cNvPr id="4" name="Picture 3" descr="table6994285880.png"/>
          <p:cNvPicPr>
            <a:picLocks noChangeAspect="1"/>
          </p:cNvPicPr>
          <p:nvPr/>
        </p:nvPicPr>
        <p:blipFill>
          <a:blip r:embed="rId2"/>
          <a:stretch>
            <a:fillRect/>
          </a:stretch>
        </p:blipFill>
        <p:spPr>
          <a:xfrm>
            <a:off x="800100" y="1532414"/>
            <a:ext cx="7543800" cy="2603500"/>
          </a:xfrm>
          <a:prstGeom prst="rect">
            <a:avLst/>
          </a:prstGeom>
        </p:spPr>
      </p:pic>
    </p:spTree>
  </p:cSld>
  <p:clrMapOvr>
    <a:masterClrMapping/>
  </p:clrMapOvr>
</p:sld>
</file>

<file path=ppt/slides/slide3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Q18: When did you last look at the Safeguarding Adults Board website/Twitter?</a:t>
            </a:r>
          </a:p>
        </p:txBody>
      </p:sp>
      <p:sp>
        <p:nvSpPr>
          <p:cNvPr id="3" name="Content Placeholder 2"/>
          <p:cNvSpPr>
            <a:spLocks noGrp="1"/>
          </p:cNvSpPr>
          <p:nvPr>
            <p:ph idx="1"/>
          </p:nvPr>
        </p:nvSpPr>
        <p:spPr/>
        <p:txBody>
          <a:bodyPr/>
          <a:lstStyle/>
          <a:p>
            <a:r>
              <a:t>Answered: 506    Skipped: 56</a:t>
            </a:r>
          </a:p>
        </p:txBody>
      </p:sp>
      <p:pic>
        <p:nvPicPr>
          <p:cNvPr id="4" name="Picture 3" descr="chart6994260400.png"/>
          <p:cNvPicPr>
            <a:picLocks noChangeAspect="1"/>
          </p:cNvPicPr>
          <p:nvPr/>
        </p:nvPicPr>
        <p:blipFill>
          <a:blip r:embed="rId2"/>
          <a:stretch>
            <a:fillRect/>
          </a:stretch>
        </p:blipFill>
        <p:spPr>
          <a:xfrm>
            <a:off x="2048197" y="1049658"/>
            <a:ext cx="5047604" cy="3569013"/>
          </a:xfrm>
          <a:prstGeom prst="rect">
            <a:avLst/>
          </a:prstGeom>
        </p:spPr>
      </p:pic>
    </p:spTree>
  </p:cSld>
  <p:clrMapOvr>
    <a:masterClrMapping/>
  </p:clrMapOvr>
</p:sld>
</file>

<file path=ppt/slides/slide3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Q18: When did you last look at the Safeguarding Adults Board website/Twitter?</a:t>
            </a:r>
          </a:p>
        </p:txBody>
      </p:sp>
      <p:sp>
        <p:nvSpPr>
          <p:cNvPr id="3" name="Content Placeholder 2"/>
          <p:cNvSpPr>
            <a:spLocks noGrp="1"/>
          </p:cNvSpPr>
          <p:nvPr>
            <p:ph idx="1"/>
          </p:nvPr>
        </p:nvSpPr>
        <p:spPr/>
        <p:txBody>
          <a:bodyPr/>
          <a:lstStyle/>
          <a:p>
            <a:r>
              <a:t>Answered: 506    Skipped: 56</a:t>
            </a:r>
          </a:p>
        </p:txBody>
      </p:sp>
      <p:pic>
        <p:nvPicPr>
          <p:cNvPr id="4" name="Picture 3" descr="table6994260400.png"/>
          <p:cNvPicPr>
            <a:picLocks noChangeAspect="1"/>
          </p:cNvPicPr>
          <p:nvPr/>
        </p:nvPicPr>
        <p:blipFill>
          <a:blip r:embed="rId2"/>
          <a:stretch>
            <a:fillRect/>
          </a:stretch>
        </p:blipFill>
        <p:spPr>
          <a:xfrm>
            <a:off x="800100" y="1138714"/>
            <a:ext cx="7543800" cy="3390900"/>
          </a:xfrm>
          <a:prstGeom prst="rect">
            <a:avLst/>
          </a:prstGeom>
        </p:spPr>
      </p:pic>
    </p:spTree>
  </p:cSld>
  <p:clrMapOvr>
    <a:masterClrMapping/>
  </p:clrMapOvr>
</p:sld>
</file>

<file path=ppt/slides/slide3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Q19: What were you looking for?</a:t>
            </a:r>
          </a:p>
        </p:txBody>
      </p:sp>
      <p:sp>
        <p:nvSpPr>
          <p:cNvPr id="3" name="Content Placeholder 2"/>
          <p:cNvSpPr>
            <a:spLocks noGrp="1"/>
          </p:cNvSpPr>
          <p:nvPr>
            <p:ph idx="1"/>
          </p:nvPr>
        </p:nvSpPr>
        <p:spPr/>
        <p:txBody>
          <a:bodyPr/>
          <a:lstStyle/>
          <a:p>
            <a:r>
              <a:t>Answered: 364    Skipped: 198</a:t>
            </a:r>
          </a:p>
        </p:txBody>
      </p:sp>
      <p:pic>
        <p:nvPicPr>
          <p:cNvPr id="4" name="Picture 3" descr="chart6994284940.png"/>
          <p:cNvPicPr>
            <a:picLocks noChangeAspect="1"/>
          </p:cNvPicPr>
          <p:nvPr/>
        </p:nvPicPr>
        <p:blipFill>
          <a:blip r:embed="rId2"/>
          <a:stretch>
            <a:fillRect/>
          </a:stretch>
        </p:blipFill>
        <p:spPr>
          <a:xfrm>
            <a:off x="1707143" y="1049658"/>
            <a:ext cx="5729712" cy="3569013"/>
          </a:xfrm>
          <a:prstGeom prst="rect">
            <a:avLst/>
          </a:prstGeom>
        </p:spPr>
      </p:pic>
    </p:spTree>
  </p:cSld>
  <p:clrMapOvr>
    <a:masterClrMapping/>
  </p:clrMapOvr>
</p:sld>
</file>

<file path=ppt/slides/slide3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Q19: What were you looking for?</a:t>
            </a:r>
          </a:p>
        </p:txBody>
      </p:sp>
      <p:sp>
        <p:nvSpPr>
          <p:cNvPr id="3" name="Content Placeholder 2"/>
          <p:cNvSpPr>
            <a:spLocks noGrp="1"/>
          </p:cNvSpPr>
          <p:nvPr>
            <p:ph idx="1"/>
          </p:nvPr>
        </p:nvSpPr>
        <p:spPr/>
        <p:txBody>
          <a:bodyPr/>
          <a:lstStyle/>
          <a:p>
            <a:r>
              <a:t>Answered: 364    Skipped: 198</a:t>
            </a:r>
          </a:p>
        </p:txBody>
      </p:sp>
      <p:pic>
        <p:nvPicPr>
          <p:cNvPr id="4" name="Picture 3" descr="table6994284940.png"/>
          <p:cNvPicPr>
            <a:picLocks noChangeAspect="1"/>
          </p:cNvPicPr>
          <p:nvPr/>
        </p:nvPicPr>
        <p:blipFill>
          <a:blip r:embed="rId2"/>
          <a:stretch>
            <a:fillRect/>
          </a:stretch>
        </p:blipFill>
        <p:spPr>
          <a:xfrm>
            <a:off x="800100" y="1532414"/>
            <a:ext cx="7543800" cy="2603500"/>
          </a:xfrm>
          <a:prstGeom prst="rect">
            <a:avLst/>
          </a:prstGeom>
        </p:spPr>
      </p:pic>
    </p:spTree>
  </p:cSld>
  <p:clrMapOvr>
    <a:masterClrMapping/>
  </p:clrMapOvr>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Q1: Which organisation do you belong to?</a:t>
            </a:r>
          </a:p>
        </p:txBody>
      </p:sp>
      <p:sp>
        <p:nvSpPr>
          <p:cNvPr id="3" name="Content Placeholder 2"/>
          <p:cNvSpPr>
            <a:spLocks noGrp="1"/>
          </p:cNvSpPr>
          <p:nvPr>
            <p:ph idx="1"/>
          </p:nvPr>
        </p:nvSpPr>
        <p:spPr/>
        <p:txBody>
          <a:bodyPr/>
          <a:lstStyle/>
          <a:p>
            <a:r>
              <a:t>Answered: 562    Skipped: 0</a:t>
            </a:r>
          </a:p>
        </p:txBody>
      </p:sp>
      <p:pic>
        <p:nvPicPr>
          <p:cNvPr id="4" name="Picture 3" descr="table6994010680.png"/>
          <p:cNvPicPr>
            <a:picLocks noChangeAspect="1"/>
          </p:cNvPicPr>
          <p:nvPr/>
        </p:nvPicPr>
        <p:blipFill>
          <a:blip r:embed="rId2"/>
          <a:stretch>
            <a:fillRect/>
          </a:stretch>
        </p:blipFill>
        <p:spPr>
          <a:xfrm>
            <a:off x="2913162" y="1049658"/>
            <a:ext cx="3317674" cy="3569013"/>
          </a:xfrm>
          <a:prstGeom prst="rect">
            <a:avLst/>
          </a:prstGeom>
        </p:spPr>
      </p:pic>
    </p:spTree>
  </p:cSld>
  <p:clrMapOvr>
    <a:masterClrMapping/>
  </p:clrMapOvr>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Q2: When did you last have safeguarding training?</a:t>
            </a:r>
          </a:p>
        </p:txBody>
      </p:sp>
      <p:sp>
        <p:nvSpPr>
          <p:cNvPr id="3" name="Content Placeholder 2"/>
          <p:cNvSpPr>
            <a:spLocks noGrp="1"/>
          </p:cNvSpPr>
          <p:nvPr>
            <p:ph idx="1"/>
          </p:nvPr>
        </p:nvSpPr>
        <p:spPr/>
        <p:txBody>
          <a:bodyPr/>
          <a:lstStyle/>
          <a:p>
            <a:r>
              <a:t>Answered: 562    Skipped: 0</a:t>
            </a:r>
          </a:p>
        </p:txBody>
      </p:sp>
      <p:pic>
        <p:nvPicPr>
          <p:cNvPr id="4" name="Picture 3" descr="chart6994010700.png"/>
          <p:cNvPicPr>
            <a:picLocks noChangeAspect="1"/>
          </p:cNvPicPr>
          <p:nvPr/>
        </p:nvPicPr>
        <p:blipFill>
          <a:blip r:embed="rId2"/>
          <a:stretch>
            <a:fillRect/>
          </a:stretch>
        </p:blipFill>
        <p:spPr>
          <a:xfrm>
            <a:off x="2106891" y="1049658"/>
            <a:ext cx="4930217" cy="3569013"/>
          </a:xfrm>
          <a:prstGeom prst="rect">
            <a:avLst/>
          </a:prstGeom>
        </p:spPr>
      </p:pic>
    </p:spTree>
  </p:cSld>
  <p:clrMapOvr>
    <a:masterClrMapping/>
  </p:clrMapOvr>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Q2: When did you last have safeguarding training?</a:t>
            </a:r>
          </a:p>
        </p:txBody>
      </p:sp>
      <p:sp>
        <p:nvSpPr>
          <p:cNvPr id="3" name="Content Placeholder 2"/>
          <p:cNvSpPr>
            <a:spLocks noGrp="1"/>
          </p:cNvSpPr>
          <p:nvPr>
            <p:ph idx="1"/>
          </p:nvPr>
        </p:nvSpPr>
        <p:spPr/>
        <p:txBody>
          <a:bodyPr/>
          <a:lstStyle/>
          <a:p>
            <a:r>
              <a:t>Answered: 562    Skipped: 0</a:t>
            </a:r>
          </a:p>
        </p:txBody>
      </p:sp>
      <p:pic>
        <p:nvPicPr>
          <p:cNvPr id="4" name="Picture 3" descr="table6994010700.png"/>
          <p:cNvPicPr>
            <a:picLocks noChangeAspect="1"/>
          </p:cNvPicPr>
          <p:nvPr/>
        </p:nvPicPr>
        <p:blipFill>
          <a:blip r:embed="rId2"/>
          <a:stretch>
            <a:fillRect/>
          </a:stretch>
        </p:blipFill>
        <p:spPr>
          <a:xfrm>
            <a:off x="800100" y="1335564"/>
            <a:ext cx="7543800" cy="2997200"/>
          </a:xfrm>
          <a:prstGeom prst="rect">
            <a:avLst/>
          </a:prstGeom>
        </p:spPr>
      </p:pic>
    </p:spTree>
  </p:cSld>
  <p:clrMapOvr>
    <a:masterClrMapping/>
  </p:clrMapOvr>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Q3: What format did the training take? Tick all that apply</a:t>
            </a:r>
          </a:p>
        </p:txBody>
      </p:sp>
      <p:sp>
        <p:nvSpPr>
          <p:cNvPr id="3" name="Content Placeholder 2"/>
          <p:cNvSpPr>
            <a:spLocks noGrp="1"/>
          </p:cNvSpPr>
          <p:nvPr>
            <p:ph idx="1"/>
          </p:nvPr>
        </p:nvSpPr>
        <p:spPr/>
        <p:txBody>
          <a:bodyPr/>
          <a:lstStyle/>
          <a:p>
            <a:r>
              <a:t>Answered: 552    Skipped: 10</a:t>
            </a:r>
          </a:p>
        </p:txBody>
      </p:sp>
      <p:pic>
        <p:nvPicPr>
          <p:cNvPr id="4" name="Picture 3" descr="chart6994130400.png"/>
          <p:cNvPicPr>
            <a:picLocks noChangeAspect="1"/>
          </p:cNvPicPr>
          <p:nvPr/>
        </p:nvPicPr>
        <p:blipFill>
          <a:blip r:embed="rId2"/>
          <a:stretch>
            <a:fillRect/>
          </a:stretch>
        </p:blipFill>
        <p:spPr>
          <a:xfrm>
            <a:off x="2048197" y="1049658"/>
            <a:ext cx="5047604" cy="3569013"/>
          </a:xfrm>
          <a:prstGeom prst="rect">
            <a:avLst/>
          </a:prstGeom>
        </p:spPr>
      </p:pic>
    </p:spTree>
  </p:cSld>
  <p:clrMapOvr>
    <a:masterClrMapping/>
  </p:clrMapOvr>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Q3: What format did the training take? Tick all that apply</a:t>
            </a:r>
          </a:p>
        </p:txBody>
      </p:sp>
      <p:sp>
        <p:nvSpPr>
          <p:cNvPr id="3" name="Content Placeholder 2"/>
          <p:cNvSpPr>
            <a:spLocks noGrp="1"/>
          </p:cNvSpPr>
          <p:nvPr>
            <p:ph idx="1"/>
          </p:nvPr>
        </p:nvSpPr>
        <p:spPr/>
        <p:txBody>
          <a:bodyPr/>
          <a:lstStyle/>
          <a:p>
            <a:r>
              <a:t>Answered: 552    Skipped: 10</a:t>
            </a:r>
          </a:p>
        </p:txBody>
      </p:sp>
      <p:pic>
        <p:nvPicPr>
          <p:cNvPr id="4" name="Picture 3" descr="table6994130400.png"/>
          <p:cNvPicPr>
            <a:picLocks noChangeAspect="1"/>
          </p:cNvPicPr>
          <p:nvPr/>
        </p:nvPicPr>
        <p:blipFill>
          <a:blip r:embed="rId2"/>
          <a:stretch>
            <a:fillRect/>
          </a:stretch>
        </p:blipFill>
        <p:spPr>
          <a:xfrm>
            <a:off x="800100" y="1138714"/>
            <a:ext cx="7543800" cy="3390900"/>
          </a:xfrm>
          <a:prstGeom prst="rect">
            <a:avLst/>
          </a:prstGeom>
        </p:spPr>
      </p:pic>
    </p:spTree>
  </p:cSld>
  <p:clrMapOvr>
    <a:masterClrMapping/>
  </p:clrMapOvr>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Q5: In future, how would you prefer your training to be delivered?</a:t>
            </a:r>
          </a:p>
        </p:txBody>
      </p:sp>
      <p:sp>
        <p:nvSpPr>
          <p:cNvPr id="3" name="Content Placeholder 2"/>
          <p:cNvSpPr>
            <a:spLocks noGrp="1"/>
          </p:cNvSpPr>
          <p:nvPr>
            <p:ph idx="1"/>
          </p:nvPr>
        </p:nvSpPr>
        <p:spPr/>
        <p:txBody>
          <a:bodyPr/>
          <a:lstStyle/>
          <a:p>
            <a:r>
              <a:t>Answered: 559    Skipped: 3</a:t>
            </a:r>
          </a:p>
        </p:txBody>
      </p:sp>
      <p:pic>
        <p:nvPicPr>
          <p:cNvPr id="4" name="Picture 3" descr="chart6994140130.png"/>
          <p:cNvPicPr>
            <a:picLocks noChangeAspect="1"/>
          </p:cNvPicPr>
          <p:nvPr/>
        </p:nvPicPr>
        <p:blipFill>
          <a:blip r:embed="rId2"/>
          <a:stretch>
            <a:fillRect/>
          </a:stretch>
        </p:blipFill>
        <p:spPr>
          <a:xfrm>
            <a:off x="1152655" y="1049658"/>
            <a:ext cx="6838689" cy="3569013"/>
          </a:xfrm>
          <a:prstGeom prst="rect">
            <a:avLst/>
          </a:prstGeom>
        </p:spPr>
      </p:pic>
    </p:spTree>
  </p:cSld>
  <p:clrMapOvr>
    <a:masterClrMapping/>
  </p:clrMapOvr>
</p:sld>
</file>

<file path=ppt/theme/theme1.xml><?xml version="1.0" encoding="utf-8"?>
<a:theme xmlns:a="http://schemas.openxmlformats.org/drawingml/2006/main" name="SM-template-20140529">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Data slides">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Response Summary">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SM-template-20140529.potx</Template>
  <TotalTime>289</TotalTime>
  <Words>0</Words>
  <Application>Microsoft Macintosh PowerPoint</Application>
  <PresentationFormat>On-screen Show (16:9)</PresentationFormat>
  <Paragraphs>0</Paragraphs>
  <Slides>0</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0</vt:i4>
      </vt:variant>
    </vt:vector>
  </HeadingPairs>
  <TitlesOfParts>
    <vt:vector size="6" baseType="lpstr">
      <vt:lpstr>Calibri</vt:lpstr>
      <vt:lpstr>Helvetica Neue</vt:lpstr>
      <vt:lpstr>Arial</vt:lpstr>
      <vt:lpstr>SM-template-20140529</vt:lpstr>
      <vt:lpstr>Data slides</vt:lpstr>
      <vt:lpstr>Response Summary</vt:lpstr>
    </vt:vector>
  </TitlesOfParts>
  <Company>SurveyMonkey</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Clarke</dc:creator>
  <cp:lastModifiedBy>Delia Yang</cp:lastModifiedBy>
  <cp:revision>44</cp:revision>
  <dcterms:created xsi:type="dcterms:W3CDTF">2014-01-30T23:18:11Z</dcterms:created>
  <dcterms:modified xsi:type="dcterms:W3CDTF">2017-10-03T04:20:01Z</dcterms:modified>
</cp:coreProperties>
</file>