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60" r:id="rId3"/>
    <p:sldId id="303" r:id="rId4"/>
    <p:sldId id="301" r:id="rId5"/>
    <p:sldId id="262" r:id="rId6"/>
    <p:sldId id="30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91D5AA-E55F-4E22-B216-3CFFE2BC3195}" type="datetimeFigureOut">
              <a:rPr lang="en-GB" smtClean="0"/>
              <a:t>19/05/2022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4DCFF9-409B-4908-B056-EF7EC3EE57A8}" type="slidenum">
              <a:rPr lang="en-GB" smtClean="0"/>
              <a:t>‹#›</a:t>
            </a:fld>
            <a:endParaRPr lang="en-GB"/>
          </a:p>
        </p:txBody>
      </p:sp>
    </p:spTree>
    <p:extLst>
      <p:ext uri="{BB962C8B-B14F-4D97-AF65-F5344CB8AC3E}">
        <p14:creationId xmlns:p14="http://schemas.microsoft.com/office/powerpoint/2010/main" val="496105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2020-21 the OSCB completed 8  ‘serious incidents’ for a ‘Rapid Review’ and 1 case of concern. This led to 2 CSPR and 1 local Partnership learning review. </a:t>
            </a:r>
          </a:p>
          <a:p>
            <a:endParaRPr lang="en-GB" dirty="0"/>
          </a:p>
          <a:p>
            <a:endParaRPr lang="en-GB" dirty="0"/>
          </a:p>
          <a:p>
            <a:r>
              <a:rPr lang="en-GB" dirty="0"/>
              <a:t>Learning points from the last 12 months:</a:t>
            </a:r>
          </a:p>
          <a:p>
            <a:pPr marL="171450" indent="-171450">
              <a:buFont typeface="Arial" panose="020B0604020202020204" pitchFamily="34" charset="0"/>
              <a:buChar char="•"/>
            </a:pPr>
            <a:r>
              <a:rPr lang="en-GB" dirty="0"/>
              <a:t>Maintain face to face contacts where possible</a:t>
            </a:r>
          </a:p>
          <a:p>
            <a:pPr marL="171450" indent="-171450">
              <a:buFont typeface="Arial" panose="020B0604020202020204" pitchFamily="34" charset="0"/>
              <a:buChar char="•"/>
            </a:pPr>
            <a:r>
              <a:rPr lang="en-GB" dirty="0"/>
              <a:t>Ensure that professionals maintain good contact with each other when making decisions on risk</a:t>
            </a:r>
          </a:p>
          <a:p>
            <a:pPr marL="171450" indent="-171450">
              <a:buFont typeface="Arial" panose="020B0604020202020204" pitchFamily="34" charset="0"/>
              <a:buChar char="•"/>
            </a:pPr>
            <a:r>
              <a:rPr lang="en-GB" dirty="0"/>
              <a:t>Think about the whole family e.g. share information across different parts of the health service</a:t>
            </a:r>
          </a:p>
          <a:p>
            <a:pPr marL="171450" indent="-171450">
              <a:buFont typeface="Arial" panose="020B0604020202020204" pitchFamily="34" charset="0"/>
              <a:buChar char="•"/>
            </a:pPr>
            <a:r>
              <a:rPr lang="en-GB" dirty="0"/>
              <a:t>Safeguarding risks on co-sleeping should be explained to both parents </a:t>
            </a:r>
          </a:p>
          <a:p>
            <a:pPr marL="171450" indent="-171450">
              <a:buFont typeface="Arial" panose="020B0604020202020204" pitchFamily="34" charset="0"/>
              <a:buChar char="•"/>
            </a:pPr>
            <a:r>
              <a:rPr lang="en-GB" dirty="0"/>
              <a:t>Look for ‘reachable moments in adolescent children’s lives’ </a:t>
            </a:r>
          </a:p>
          <a:p>
            <a:pPr marL="171450" indent="-171450">
              <a:buFont typeface="Arial" panose="020B0604020202020204" pitchFamily="34" charset="0"/>
              <a:buChar char="•"/>
            </a:pPr>
            <a:r>
              <a:rPr lang="en-GB" dirty="0"/>
              <a:t>Children are safer when they are in education</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In 2020-21 the OSCB  worked on ten reviews. Some of the reviews started before 2020. They concerned twelve children. Four were female and six were male. </a:t>
            </a:r>
          </a:p>
          <a:p>
            <a:pPr marL="0" indent="0">
              <a:buFont typeface="Arial" panose="020B0604020202020204" pitchFamily="34" charset="0"/>
              <a:buNone/>
            </a:pPr>
            <a:r>
              <a:rPr lang="en-GB" dirty="0"/>
              <a:t>Two reviews were published: Child K and the Jacob CSPR. They had local and national recommendations which are detailed in full in both reports.</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In two of the </a:t>
            </a:r>
            <a:r>
              <a:rPr lang="en-GB" b="1" dirty="0"/>
              <a:t>three reviews on </a:t>
            </a:r>
            <a:r>
              <a:rPr lang="en-GB" dirty="0"/>
              <a:t>children under 5 years the child suffered physical abuse.</a:t>
            </a:r>
          </a:p>
          <a:p>
            <a:pPr marL="0" indent="0">
              <a:buFont typeface="Arial" panose="020B0604020202020204" pitchFamily="34" charset="0"/>
              <a:buNone/>
            </a:pPr>
            <a:r>
              <a:rPr lang="en-GB" dirty="0"/>
              <a:t>In </a:t>
            </a:r>
            <a:r>
              <a:rPr lang="en-GB" b="1" dirty="0"/>
              <a:t>three of the reviews </a:t>
            </a:r>
            <a:r>
              <a:rPr lang="en-GB" dirty="0"/>
              <a:t>on adolescent young people, mental wellbeing and suicidal behaviours were contributory factors. </a:t>
            </a:r>
          </a:p>
          <a:p>
            <a:pPr marL="0" indent="0">
              <a:buFont typeface="Arial" panose="020B0604020202020204" pitchFamily="34" charset="0"/>
              <a:buNone/>
            </a:pPr>
            <a:r>
              <a:rPr lang="en-GB" dirty="0"/>
              <a:t>Sadly, two of the reviews concerned children who are deceased. </a:t>
            </a:r>
          </a:p>
        </p:txBody>
      </p:sp>
      <p:sp>
        <p:nvSpPr>
          <p:cNvPr id="4" name="Slide Number Placeholder 3"/>
          <p:cNvSpPr>
            <a:spLocks noGrp="1"/>
          </p:cNvSpPr>
          <p:nvPr>
            <p:ph type="sldNum" sz="quarter" idx="5"/>
          </p:nvPr>
        </p:nvSpPr>
        <p:spPr/>
        <p:txBody>
          <a:bodyPr/>
          <a:lstStyle/>
          <a:p>
            <a:fld id="{0487E620-8B79-4808-A7D0-D997EA72B425}" type="slidenum">
              <a:rPr lang="en-GB" smtClean="0"/>
              <a:t>2</a:t>
            </a:fld>
            <a:endParaRPr lang="en-GB"/>
          </a:p>
        </p:txBody>
      </p:sp>
    </p:spTree>
    <p:extLst>
      <p:ext uri="{BB962C8B-B14F-4D97-AF65-F5344CB8AC3E}">
        <p14:creationId xmlns:p14="http://schemas.microsoft.com/office/powerpoint/2010/main" val="951128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424242"/>
                </a:solidFill>
                <a:effectLst/>
                <a:latin typeface="Open Sans" panose="020B0606030504020204" pitchFamily="34" charset="0"/>
              </a:rPr>
              <a:t>Senior multi-agency representatives have taken part in two workshops, to develop a shared vision and approach for our work to safeguard adolescents from exploitation and ensure that they feel safe in their communities. The group has now begun to consider what could help equip multi-agency practitioners, managers, and strategic leaders across the partnership to work in this way, and importantly, how we might capture progress and the impact of what we do. We will begin to share this work more widely across the system in the New Year – so do watch out for the next update.</a:t>
            </a:r>
          </a:p>
          <a:p>
            <a:endParaRPr lang="en-GB" dirty="0"/>
          </a:p>
        </p:txBody>
      </p:sp>
      <p:sp>
        <p:nvSpPr>
          <p:cNvPr id="4" name="Slide Number Placeholder 3"/>
          <p:cNvSpPr>
            <a:spLocks noGrp="1"/>
          </p:cNvSpPr>
          <p:nvPr>
            <p:ph type="sldNum" sz="quarter" idx="5"/>
          </p:nvPr>
        </p:nvSpPr>
        <p:spPr/>
        <p:txBody>
          <a:bodyPr/>
          <a:lstStyle/>
          <a:p>
            <a:fld id="{254DCFF9-409B-4908-B056-EF7EC3EE57A8}" type="slidenum">
              <a:rPr lang="en-GB" smtClean="0"/>
              <a:t>5</a:t>
            </a:fld>
            <a:endParaRPr lang="en-GB"/>
          </a:p>
        </p:txBody>
      </p:sp>
    </p:spTree>
    <p:extLst>
      <p:ext uri="{BB962C8B-B14F-4D97-AF65-F5344CB8AC3E}">
        <p14:creationId xmlns:p14="http://schemas.microsoft.com/office/powerpoint/2010/main" val="2535710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319A8-2E20-432A-8176-E0A299F284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EB3D61D-C7E1-4EA3-B6F2-A1ACA4BB98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C57A9ED-C18E-4F00-A049-0A23BE0C281C}"/>
              </a:ext>
            </a:extLst>
          </p:cNvPr>
          <p:cNvSpPr>
            <a:spLocks noGrp="1"/>
          </p:cNvSpPr>
          <p:nvPr>
            <p:ph type="dt" sz="half" idx="10"/>
          </p:nvPr>
        </p:nvSpPr>
        <p:spPr/>
        <p:txBody>
          <a:bodyPr/>
          <a:lstStyle/>
          <a:p>
            <a:fld id="{CB74AFC3-BF49-4562-A289-FB879C81B1CB}" type="datetimeFigureOut">
              <a:rPr lang="en-GB" smtClean="0"/>
              <a:t>19/05/2022</a:t>
            </a:fld>
            <a:endParaRPr lang="en-GB"/>
          </a:p>
        </p:txBody>
      </p:sp>
      <p:sp>
        <p:nvSpPr>
          <p:cNvPr id="5" name="Footer Placeholder 4">
            <a:extLst>
              <a:ext uri="{FF2B5EF4-FFF2-40B4-BE49-F238E27FC236}">
                <a16:creationId xmlns:a16="http://schemas.microsoft.com/office/drawing/2014/main" id="{F4788700-9CCE-4C5D-9664-23B18525AD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C7A88A-8284-41B7-B96D-AABC7F2BEE16}"/>
              </a:ext>
            </a:extLst>
          </p:cNvPr>
          <p:cNvSpPr>
            <a:spLocks noGrp="1"/>
          </p:cNvSpPr>
          <p:nvPr>
            <p:ph type="sldNum" sz="quarter" idx="12"/>
          </p:nvPr>
        </p:nvSpPr>
        <p:spPr/>
        <p:txBody>
          <a:bodyPr/>
          <a:lstStyle/>
          <a:p>
            <a:fld id="{EDE59A8A-6D5B-419F-8134-4FA30629AF32}" type="slidenum">
              <a:rPr lang="en-GB" smtClean="0"/>
              <a:t>‹#›</a:t>
            </a:fld>
            <a:endParaRPr lang="en-GB"/>
          </a:p>
        </p:txBody>
      </p:sp>
    </p:spTree>
    <p:extLst>
      <p:ext uri="{BB962C8B-B14F-4D97-AF65-F5344CB8AC3E}">
        <p14:creationId xmlns:p14="http://schemas.microsoft.com/office/powerpoint/2010/main" val="1407496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3CCED-CBB7-4577-9034-1953F01795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0CDC07-F070-4132-AEA0-617FB703F5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D94915-3E98-4F65-8AFD-94C5B3A2FBD2}"/>
              </a:ext>
            </a:extLst>
          </p:cNvPr>
          <p:cNvSpPr>
            <a:spLocks noGrp="1"/>
          </p:cNvSpPr>
          <p:nvPr>
            <p:ph type="dt" sz="half" idx="10"/>
          </p:nvPr>
        </p:nvSpPr>
        <p:spPr/>
        <p:txBody>
          <a:bodyPr/>
          <a:lstStyle/>
          <a:p>
            <a:fld id="{CB74AFC3-BF49-4562-A289-FB879C81B1CB}" type="datetimeFigureOut">
              <a:rPr lang="en-GB" smtClean="0"/>
              <a:t>19/05/2022</a:t>
            </a:fld>
            <a:endParaRPr lang="en-GB"/>
          </a:p>
        </p:txBody>
      </p:sp>
      <p:sp>
        <p:nvSpPr>
          <p:cNvPr id="5" name="Footer Placeholder 4">
            <a:extLst>
              <a:ext uri="{FF2B5EF4-FFF2-40B4-BE49-F238E27FC236}">
                <a16:creationId xmlns:a16="http://schemas.microsoft.com/office/drawing/2014/main" id="{88CBD7C9-5C11-4151-A4E8-70FD66F80B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FFF23D-FA4D-448E-BCF3-B1BA94BC25F0}"/>
              </a:ext>
            </a:extLst>
          </p:cNvPr>
          <p:cNvSpPr>
            <a:spLocks noGrp="1"/>
          </p:cNvSpPr>
          <p:nvPr>
            <p:ph type="sldNum" sz="quarter" idx="12"/>
          </p:nvPr>
        </p:nvSpPr>
        <p:spPr/>
        <p:txBody>
          <a:bodyPr/>
          <a:lstStyle/>
          <a:p>
            <a:fld id="{EDE59A8A-6D5B-419F-8134-4FA30629AF32}" type="slidenum">
              <a:rPr lang="en-GB" smtClean="0"/>
              <a:t>‹#›</a:t>
            </a:fld>
            <a:endParaRPr lang="en-GB"/>
          </a:p>
        </p:txBody>
      </p:sp>
    </p:spTree>
    <p:extLst>
      <p:ext uri="{BB962C8B-B14F-4D97-AF65-F5344CB8AC3E}">
        <p14:creationId xmlns:p14="http://schemas.microsoft.com/office/powerpoint/2010/main" val="1829587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BAA429-041F-42C8-8CAB-D86E3E3D69A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354F83-6EB4-48F6-A802-FA9B40818D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5BFED7-585E-4F45-95BF-2047563ED2D3}"/>
              </a:ext>
            </a:extLst>
          </p:cNvPr>
          <p:cNvSpPr>
            <a:spLocks noGrp="1"/>
          </p:cNvSpPr>
          <p:nvPr>
            <p:ph type="dt" sz="half" idx="10"/>
          </p:nvPr>
        </p:nvSpPr>
        <p:spPr/>
        <p:txBody>
          <a:bodyPr/>
          <a:lstStyle/>
          <a:p>
            <a:fld id="{CB74AFC3-BF49-4562-A289-FB879C81B1CB}" type="datetimeFigureOut">
              <a:rPr lang="en-GB" smtClean="0"/>
              <a:t>19/05/2022</a:t>
            </a:fld>
            <a:endParaRPr lang="en-GB"/>
          </a:p>
        </p:txBody>
      </p:sp>
      <p:sp>
        <p:nvSpPr>
          <p:cNvPr id="5" name="Footer Placeholder 4">
            <a:extLst>
              <a:ext uri="{FF2B5EF4-FFF2-40B4-BE49-F238E27FC236}">
                <a16:creationId xmlns:a16="http://schemas.microsoft.com/office/drawing/2014/main" id="{1024727B-3642-4A23-B7AC-AA726B851F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91ED7E-6A36-4889-9258-193C3D412BF3}"/>
              </a:ext>
            </a:extLst>
          </p:cNvPr>
          <p:cNvSpPr>
            <a:spLocks noGrp="1"/>
          </p:cNvSpPr>
          <p:nvPr>
            <p:ph type="sldNum" sz="quarter" idx="12"/>
          </p:nvPr>
        </p:nvSpPr>
        <p:spPr/>
        <p:txBody>
          <a:bodyPr/>
          <a:lstStyle/>
          <a:p>
            <a:fld id="{EDE59A8A-6D5B-419F-8134-4FA30629AF32}" type="slidenum">
              <a:rPr lang="en-GB" smtClean="0"/>
              <a:t>‹#›</a:t>
            </a:fld>
            <a:endParaRPr lang="en-GB"/>
          </a:p>
        </p:txBody>
      </p:sp>
    </p:spTree>
    <p:extLst>
      <p:ext uri="{BB962C8B-B14F-4D97-AF65-F5344CB8AC3E}">
        <p14:creationId xmlns:p14="http://schemas.microsoft.com/office/powerpoint/2010/main" val="147161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DF386-1FEA-43ED-8EAA-513A378EF1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AB5F13-4BC2-4F66-B50F-B98CC2B033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BB0262-FC8A-40AD-85CE-93574766F604}"/>
              </a:ext>
            </a:extLst>
          </p:cNvPr>
          <p:cNvSpPr>
            <a:spLocks noGrp="1"/>
          </p:cNvSpPr>
          <p:nvPr>
            <p:ph type="dt" sz="half" idx="10"/>
          </p:nvPr>
        </p:nvSpPr>
        <p:spPr/>
        <p:txBody>
          <a:bodyPr/>
          <a:lstStyle/>
          <a:p>
            <a:fld id="{CB74AFC3-BF49-4562-A289-FB879C81B1CB}" type="datetimeFigureOut">
              <a:rPr lang="en-GB" smtClean="0"/>
              <a:t>19/05/2022</a:t>
            </a:fld>
            <a:endParaRPr lang="en-GB"/>
          </a:p>
        </p:txBody>
      </p:sp>
      <p:sp>
        <p:nvSpPr>
          <p:cNvPr id="5" name="Footer Placeholder 4">
            <a:extLst>
              <a:ext uri="{FF2B5EF4-FFF2-40B4-BE49-F238E27FC236}">
                <a16:creationId xmlns:a16="http://schemas.microsoft.com/office/drawing/2014/main" id="{1C359CBE-7449-4FAE-9A75-A3372F36D5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30E644-5EB6-4203-B9BF-1B3EC3A7B7EC}"/>
              </a:ext>
            </a:extLst>
          </p:cNvPr>
          <p:cNvSpPr>
            <a:spLocks noGrp="1"/>
          </p:cNvSpPr>
          <p:nvPr>
            <p:ph type="sldNum" sz="quarter" idx="12"/>
          </p:nvPr>
        </p:nvSpPr>
        <p:spPr/>
        <p:txBody>
          <a:bodyPr/>
          <a:lstStyle/>
          <a:p>
            <a:fld id="{EDE59A8A-6D5B-419F-8134-4FA30629AF32}" type="slidenum">
              <a:rPr lang="en-GB" smtClean="0"/>
              <a:t>‹#›</a:t>
            </a:fld>
            <a:endParaRPr lang="en-GB"/>
          </a:p>
        </p:txBody>
      </p:sp>
    </p:spTree>
    <p:extLst>
      <p:ext uri="{BB962C8B-B14F-4D97-AF65-F5344CB8AC3E}">
        <p14:creationId xmlns:p14="http://schemas.microsoft.com/office/powerpoint/2010/main" val="2326289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B519A-FFCA-47CF-901B-BDF6756297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D34DA39-D415-4456-97EA-8E00EEB977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0592BD-530B-4438-BC59-FA9D52E978CE}"/>
              </a:ext>
            </a:extLst>
          </p:cNvPr>
          <p:cNvSpPr>
            <a:spLocks noGrp="1"/>
          </p:cNvSpPr>
          <p:nvPr>
            <p:ph type="dt" sz="half" idx="10"/>
          </p:nvPr>
        </p:nvSpPr>
        <p:spPr/>
        <p:txBody>
          <a:bodyPr/>
          <a:lstStyle/>
          <a:p>
            <a:fld id="{CB74AFC3-BF49-4562-A289-FB879C81B1CB}" type="datetimeFigureOut">
              <a:rPr lang="en-GB" smtClean="0"/>
              <a:t>19/05/2022</a:t>
            </a:fld>
            <a:endParaRPr lang="en-GB"/>
          </a:p>
        </p:txBody>
      </p:sp>
      <p:sp>
        <p:nvSpPr>
          <p:cNvPr id="5" name="Footer Placeholder 4">
            <a:extLst>
              <a:ext uri="{FF2B5EF4-FFF2-40B4-BE49-F238E27FC236}">
                <a16:creationId xmlns:a16="http://schemas.microsoft.com/office/drawing/2014/main" id="{444A56D1-D29F-42D0-A140-F5C0BDB423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2834CC-908B-4780-A5A9-04E956DC93AB}"/>
              </a:ext>
            </a:extLst>
          </p:cNvPr>
          <p:cNvSpPr>
            <a:spLocks noGrp="1"/>
          </p:cNvSpPr>
          <p:nvPr>
            <p:ph type="sldNum" sz="quarter" idx="12"/>
          </p:nvPr>
        </p:nvSpPr>
        <p:spPr/>
        <p:txBody>
          <a:bodyPr/>
          <a:lstStyle/>
          <a:p>
            <a:fld id="{EDE59A8A-6D5B-419F-8134-4FA30629AF32}" type="slidenum">
              <a:rPr lang="en-GB" smtClean="0"/>
              <a:t>‹#›</a:t>
            </a:fld>
            <a:endParaRPr lang="en-GB"/>
          </a:p>
        </p:txBody>
      </p:sp>
    </p:spTree>
    <p:extLst>
      <p:ext uri="{BB962C8B-B14F-4D97-AF65-F5344CB8AC3E}">
        <p14:creationId xmlns:p14="http://schemas.microsoft.com/office/powerpoint/2010/main" val="936566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6449C-F7FF-4F22-9CA2-0907ADBD28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C7D9FE-7468-4CCC-8906-863D7A5EEE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8B930D-DDEF-4809-B754-B6BC35AE5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82E3B1-7ABB-4942-A1C3-75B8263D9BFE}"/>
              </a:ext>
            </a:extLst>
          </p:cNvPr>
          <p:cNvSpPr>
            <a:spLocks noGrp="1"/>
          </p:cNvSpPr>
          <p:nvPr>
            <p:ph type="dt" sz="half" idx="10"/>
          </p:nvPr>
        </p:nvSpPr>
        <p:spPr/>
        <p:txBody>
          <a:bodyPr/>
          <a:lstStyle/>
          <a:p>
            <a:fld id="{CB74AFC3-BF49-4562-A289-FB879C81B1CB}" type="datetimeFigureOut">
              <a:rPr lang="en-GB" smtClean="0"/>
              <a:t>19/05/2022</a:t>
            </a:fld>
            <a:endParaRPr lang="en-GB"/>
          </a:p>
        </p:txBody>
      </p:sp>
      <p:sp>
        <p:nvSpPr>
          <p:cNvPr id="6" name="Footer Placeholder 5">
            <a:extLst>
              <a:ext uri="{FF2B5EF4-FFF2-40B4-BE49-F238E27FC236}">
                <a16:creationId xmlns:a16="http://schemas.microsoft.com/office/drawing/2014/main" id="{C60CC4EE-B102-4BED-810F-07574EB128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058816-A69B-4003-AC76-7F46CDD0ABE4}"/>
              </a:ext>
            </a:extLst>
          </p:cNvPr>
          <p:cNvSpPr>
            <a:spLocks noGrp="1"/>
          </p:cNvSpPr>
          <p:nvPr>
            <p:ph type="sldNum" sz="quarter" idx="12"/>
          </p:nvPr>
        </p:nvSpPr>
        <p:spPr/>
        <p:txBody>
          <a:bodyPr/>
          <a:lstStyle/>
          <a:p>
            <a:fld id="{EDE59A8A-6D5B-419F-8134-4FA30629AF32}" type="slidenum">
              <a:rPr lang="en-GB" smtClean="0"/>
              <a:t>‹#›</a:t>
            </a:fld>
            <a:endParaRPr lang="en-GB"/>
          </a:p>
        </p:txBody>
      </p:sp>
    </p:spTree>
    <p:extLst>
      <p:ext uri="{BB962C8B-B14F-4D97-AF65-F5344CB8AC3E}">
        <p14:creationId xmlns:p14="http://schemas.microsoft.com/office/powerpoint/2010/main" val="1895618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61EE-CEFA-42B7-9EFD-3C0907D1455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80FF6A-1D9E-4517-AD83-E9F1C365DD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C276F8-8C90-4724-839F-BDFA8EBAD1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AFD7053-557E-4A49-A316-E3F651C82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A6D6F8-27DD-4988-AB86-D78050A482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01AD269-4213-4417-81F4-707D2E68EB30}"/>
              </a:ext>
            </a:extLst>
          </p:cNvPr>
          <p:cNvSpPr>
            <a:spLocks noGrp="1"/>
          </p:cNvSpPr>
          <p:nvPr>
            <p:ph type="dt" sz="half" idx="10"/>
          </p:nvPr>
        </p:nvSpPr>
        <p:spPr/>
        <p:txBody>
          <a:bodyPr/>
          <a:lstStyle/>
          <a:p>
            <a:fld id="{CB74AFC3-BF49-4562-A289-FB879C81B1CB}" type="datetimeFigureOut">
              <a:rPr lang="en-GB" smtClean="0"/>
              <a:t>19/05/2022</a:t>
            </a:fld>
            <a:endParaRPr lang="en-GB"/>
          </a:p>
        </p:txBody>
      </p:sp>
      <p:sp>
        <p:nvSpPr>
          <p:cNvPr id="8" name="Footer Placeholder 7">
            <a:extLst>
              <a:ext uri="{FF2B5EF4-FFF2-40B4-BE49-F238E27FC236}">
                <a16:creationId xmlns:a16="http://schemas.microsoft.com/office/drawing/2014/main" id="{EC79AE55-8101-4638-B690-34AC9AFACD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9B3130-0F47-43AD-BC92-7193D2BF4948}"/>
              </a:ext>
            </a:extLst>
          </p:cNvPr>
          <p:cNvSpPr>
            <a:spLocks noGrp="1"/>
          </p:cNvSpPr>
          <p:nvPr>
            <p:ph type="sldNum" sz="quarter" idx="12"/>
          </p:nvPr>
        </p:nvSpPr>
        <p:spPr/>
        <p:txBody>
          <a:bodyPr/>
          <a:lstStyle/>
          <a:p>
            <a:fld id="{EDE59A8A-6D5B-419F-8134-4FA30629AF32}" type="slidenum">
              <a:rPr lang="en-GB" smtClean="0"/>
              <a:t>‹#›</a:t>
            </a:fld>
            <a:endParaRPr lang="en-GB"/>
          </a:p>
        </p:txBody>
      </p:sp>
    </p:spTree>
    <p:extLst>
      <p:ext uri="{BB962C8B-B14F-4D97-AF65-F5344CB8AC3E}">
        <p14:creationId xmlns:p14="http://schemas.microsoft.com/office/powerpoint/2010/main" val="2696094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0101E-7C76-4B80-8A9B-E5B9E0474A9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C7D8546-13C2-4981-BCEB-DF67F6BFF474}"/>
              </a:ext>
            </a:extLst>
          </p:cNvPr>
          <p:cNvSpPr>
            <a:spLocks noGrp="1"/>
          </p:cNvSpPr>
          <p:nvPr>
            <p:ph type="dt" sz="half" idx="10"/>
          </p:nvPr>
        </p:nvSpPr>
        <p:spPr/>
        <p:txBody>
          <a:bodyPr/>
          <a:lstStyle/>
          <a:p>
            <a:fld id="{CB74AFC3-BF49-4562-A289-FB879C81B1CB}" type="datetimeFigureOut">
              <a:rPr lang="en-GB" smtClean="0"/>
              <a:t>19/05/2022</a:t>
            </a:fld>
            <a:endParaRPr lang="en-GB"/>
          </a:p>
        </p:txBody>
      </p:sp>
      <p:sp>
        <p:nvSpPr>
          <p:cNvPr id="4" name="Footer Placeholder 3">
            <a:extLst>
              <a:ext uri="{FF2B5EF4-FFF2-40B4-BE49-F238E27FC236}">
                <a16:creationId xmlns:a16="http://schemas.microsoft.com/office/drawing/2014/main" id="{587EFBCE-0C88-485F-A090-CEE6C6C697E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F4B0CD0-E9B0-467D-843F-E626D7A84252}"/>
              </a:ext>
            </a:extLst>
          </p:cNvPr>
          <p:cNvSpPr>
            <a:spLocks noGrp="1"/>
          </p:cNvSpPr>
          <p:nvPr>
            <p:ph type="sldNum" sz="quarter" idx="12"/>
          </p:nvPr>
        </p:nvSpPr>
        <p:spPr/>
        <p:txBody>
          <a:bodyPr/>
          <a:lstStyle/>
          <a:p>
            <a:fld id="{EDE59A8A-6D5B-419F-8134-4FA30629AF32}" type="slidenum">
              <a:rPr lang="en-GB" smtClean="0"/>
              <a:t>‹#›</a:t>
            </a:fld>
            <a:endParaRPr lang="en-GB"/>
          </a:p>
        </p:txBody>
      </p:sp>
    </p:spTree>
    <p:extLst>
      <p:ext uri="{BB962C8B-B14F-4D97-AF65-F5344CB8AC3E}">
        <p14:creationId xmlns:p14="http://schemas.microsoft.com/office/powerpoint/2010/main" val="3587222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0B9631-08F2-49F3-A613-AFCBBC5A90BE}"/>
              </a:ext>
            </a:extLst>
          </p:cNvPr>
          <p:cNvSpPr>
            <a:spLocks noGrp="1"/>
          </p:cNvSpPr>
          <p:nvPr>
            <p:ph type="dt" sz="half" idx="10"/>
          </p:nvPr>
        </p:nvSpPr>
        <p:spPr/>
        <p:txBody>
          <a:bodyPr/>
          <a:lstStyle/>
          <a:p>
            <a:fld id="{CB74AFC3-BF49-4562-A289-FB879C81B1CB}" type="datetimeFigureOut">
              <a:rPr lang="en-GB" smtClean="0"/>
              <a:t>19/05/2022</a:t>
            </a:fld>
            <a:endParaRPr lang="en-GB"/>
          </a:p>
        </p:txBody>
      </p:sp>
      <p:sp>
        <p:nvSpPr>
          <p:cNvPr id="3" name="Footer Placeholder 2">
            <a:extLst>
              <a:ext uri="{FF2B5EF4-FFF2-40B4-BE49-F238E27FC236}">
                <a16:creationId xmlns:a16="http://schemas.microsoft.com/office/drawing/2014/main" id="{C12B1090-91EE-47BF-B576-7FE45BE4E5D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D721AB9-09F8-4600-B61B-A14187F4A5BF}"/>
              </a:ext>
            </a:extLst>
          </p:cNvPr>
          <p:cNvSpPr>
            <a:spLocks noGrp="1"/>
          </p:cNvSpPr>
          <p:nvPr>
            <p:ph type="sldNum" sz="quarter" idx="12"/>
          </p:nvPr>
        </p:nvSpPr>
        <p:spPr/>
        <p:txBody>
          <a:bodyPr/>
          <a:lstStyle/>
          <a:p>
            <a:fld id="{EDE59A8A-6D5B-419F-8134-4FA30629AF32}" type="slidenum">
              <a:rPr lang="en-GB" smtClean="0"/>
              <a:t>‹#›</a:t>
            </a:fld>
            <a:endParaRPr lang="en-GB"/>
          </a:p>
        </p:txBody>
      </p:sp>
    </p:spTree>
    <p:extLst>
      <p:ext uri="{BB962C8B-B14F-4D97-AF65-F5344CB8AC3E}">
        <p14:creationId xmlns:p14="http://schemas.microsoft.com/office/powerpoint/2010/main" val="3211772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2AE78-27BE-4D3E-ABDC-67588B8586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41105FA-D0A1-4276-9B3B-AF4605E5EC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C318134-8EC7-4603-A463-45877C5C5A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FAC5A6-0CD1-4BCD-97D9-BD9070B9F038}"/>
              </a:ext>
            </a:extLst>
          </p:cNvPr>
          <p:cNvSpPr>
            <a:spLocks noGrp="1"/>
          </p:cNvSpPr>
          <p:nvPr>
            <p:ph type="dt" sz="half" idx="10"/>
          </p:nvPr>
        </p:nvSpPr>
        <p:spPr/>
        <p:txBody>
          <a:bodyPr/>
          <a:lstStyle/>
          <a:p>
            <a:fld id="{CB74AFC3-BF49-4562-A289-FB879C81B1CB}" type="datetimeFigureOut">
              <a:rPr lang="en-GB" smtClean="0"/>
              <a:t>19/05/2022</a:t>
            </a:fld>
            <a:endParaRPr lang="en-GB"/>
          </a:p>
        </p:txBody>
      </p:sp>
      <p:sp>
        <p:nvSpPr>
          <p:cNvPr id="6" name="Footer Placeholder 5">
            <a:extLst>
              <a:ext uri="{FF2B5EF4-FFF2-40B4-BE49-F238E27FC236}">
                <a16:creationId xmlns:a16="http://schemas.microsoft.com/office/drawing/2014/main" id="{08CEFE03-1BAE-496E-8EA7-46A153CECB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3090D0-CB39-441F-87B8-D6B9DBC3F36F}"/>
              </a:ext>
            </a:extLst>
          </p:cNvPr>
          <p:cNvSpPr>
            <a:spLocks noGrp="1"/>
          </p:cNvSpPr>
          <p:nvPr>
            <p:ph type="sldNum" sz="quarter" idx="12"/>
          </p:nvPr>
        </p:nvSpPr>
        <p:spPr/>
        <p:txBody>
          <a:bodyPr/>
          <a:lstStyle/>
          <a:p>
            <a:fld id="{EDE59A8A-6D5B-419F-8134-4FA30629AF32}" type="slidenum">
              <a:rPr lang="en-GB" smtClean="0"/>
              <a:t>‹#›</a:t>
            </a:fld>
            <a:endParaRPr lang="en-GB"/>
          </a:p>
        </p:txBody>
      </p:sp>
    </p:spTree>
    <p:extLst>
      <p:ext uri="{BB962C8B-B14F-4D97-AF65-F5344CB8AC3E}">
        <p14:creationId xmlns:p14="http://schemas.microsoft.com/office/powerpoint/2010/main" val="3744855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2AFDF-DA6F-4238-882D-94F39D53D5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6FAC97-8AF3-420E-8798-601149120B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97D7100-75DD-4301-A270-6511DF5932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1D264A-4E07-4BA3-89B5-0C8BA24EA281}"/>
              </a:ext>
            </a:extLst>
          </p:cNvPr>
          <p:cNvSpPr>
            <a:spLocks noGrp="1"/>
          </p:cNvSpPr>
          <p:nvPr>
            <p:ph type="dt" sz="half" idx="10"/>
          </p:nvPr>
        </p:nvSpPr>
        <p:spPr/>
        <p:txBody>
          <a:bodyPr/>
          <a:lstStyle/>
          <a:p>
            <a:fld id="{CB74AFC3-BF49-4562-A289-FB879C81B1CB}" type="datetimeFigureOut">
              <a:rPr lang="en-GB" smtClean="0"/>
              <a:t>19/05/2022</a:t>
            </a:fld>
            <a:endParaRPr lang="en-GB"/>
          </a:p>
        </p:txBody>
      </p:sp>
      <p:sp>
        <p:nvSpPr>
          <p:cNvPr id="6" name="Footer Placeholder 5">
            <a:extLst>
              <a:ext uri="{FF2B5EF4-FFF2-40B4-BE49-F238E27FC236}">
                <a16:creationId xmlns:a16="http://schemas.microsoft.com/office/drawing/2014/main" id="{37B39CAA-E917-4040-A91B-EB7CC00EA9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17E223-2EAD-4AB4-8B86-C3EF35D1CD88}"/>
              </a:ext>
            </a:extLst>
          </p:cNvPr>
          <p:cNvSpPr>
            <a:spLocks noGrp="1"/>
          </p:cNvSpPr>
          <p:nvPr>
            <p:ph type="sldNum" sz="quarter" idx="12"/>
          </p:nvPr>
        </p:nvSpPr>
        <p:spPr/>
        <p:txBody>
          <a:bodyPr/>
          <a:lstStyle/>
          <a:p>
            <a:fld id="{EDE59A8A-6D5B-419F-8134-4FA30629AF32}" type="slidenum">
              <a:rPr lang="en-GB" smtClean="0"/>
              <a:t>‹#›</a:t>
            </a:fld>
            <a:endParaRPr lang="en-GB"/>
          </a:p>
        </p:txBody>
      </p:sp>
    </p:spTree>
    <p:extLst>
      <p:ext uri="{BB962C8B-B14F-4D97-AF65-F5344CB8AC3E}">
        <p14:creationId xmlns:p14="http://schemas.microsoft.com/office/powerpoint/2010/main" val="366153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D6FF57-39AF-42CD-A6E2-FAFC3E6BD9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730B47-E5C2-4FB8-9363-EB73C748CF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85553F-06A0-4847-8F21-1302F60421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74AFC3-BF49-4562-A289-FB879C81B1CB}" type="datetimeFigureOut">
              <a:rPr lang="en-GB" smtClean="0"/>
              <a:t>19/05/2022</a:t>
            </a:fld>
            <a:endParaRPr lang="en-GB"/>
          </a:p>
        </p:txBody>
      </p:sp>
      <p:sp>
        <p:nvSpPr>
          <p:cNvPr id="5" name="Footer Placeholder 4">
            <a:extLst>
              <a:ext uri="{FF2B5EF4-FFF2-40B4-BE49-F238E27FC236}">
                <a16:creationId xmlns:a16="http://schemas.microsoft.com/office/drawing/2014/main" id="{708D38E0-8B2E-4BCD-A6E8-F58F1191E9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25F19FF-79D2-4498-9E12-8B5A463761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59A8A-6D5B-419F-8134-4FA30629AF32}" type="slidenum">
              <a:rPr lang="en-GB" smtClean="0"/>
              <a:t>‹#›</a:t>
            </a:fld>
            <a:endParaRPr lang="en-GB"/>
          </a:p>
        </p:txBody>
      </p:sp>
    </p:spTree>
    <p:extLst>
      <p:ext uri="{BB962C8B-B14F-4D97-AF65-F5344CB8AC3E}">
        <p14:creationId xmlns:p14="http://schemas.microsoft.com/office/powerpoint/2010/main" val="773382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oscb.org.uk/wp-content/uploads/2021/09/Oxfordshire-Threshold-of-Needs-2021.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oscb.org.uk/update-on-progress-following-the-child-safeguarding-practice-review-for-jacob-march-202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oscb.org.uk/wp-content/uploads/2020/04/Oxon-Partnership-Brochure-FINAL-Apr20.pdf" TargetMode="External"/><Relationship Id="rId4" Type="http://schemas.openxmlformats.org/officeDocument/2006/relationships/hyperlink" Target="https://www.oscb.org.uk/wp-content/uploads/2020/10/CE-ScreeningTool_Form_Oct20.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training.oscb.org.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1">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Map&#10;&#10;Description automatically generated">
            <a:extLst>
              <a:ext uri="{FF2B5EF4-FFF2-40B4-BE49-F238E27FC236}">
                <a16:creationId xmlns:a16="http://schemas.microsoft.com/office/drawing/2014/main" id="{39069698-846A-4326-9107-58B13BF590F4}"/>
              </a:ext>
            </a:extLst>
          </p:cNvPr>
          <p:cNvPicPr>
            <a:picLocks noChangeAspect="1"/>
          </p:cNvPicPr>
          <p:nvPr/>
        </p:nvPicPr>
        <p:blipFill rotWithShape="1">
          <a:blip r:embed="rId2"/>
          <a:srcRect r="13821"/>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3" name="TextBox 2">
            <a:extLst>
              <a:ext uri="{FF2B5EF4-FFF2-40B4-BE49-F238E27FC236}">
                <a16:creationId xmlns:a16="http://schemas.microsoft.com/office/drawing/2014/main" id="{02F9B9B9-7530-4CE2-B38C-A96C430FAB3D}"/>
              </a:ext>
            </a:extLst>
          </p:cNvPr>
          <p:cNvSpPr txBox="1"/>
          <p:nvPr/>
        </p:nvSpPr>
        <p:spPr>
          <a:xfrm>
            <a:off x="1887523" y="4295163"/>
            <a:ext cx="5363022" cy="707886"/>
          </a:xfrm>
          <a:prstGeom prst="rect">
            <a:avLst/>
          </a:prstGeom>
          <a:noFill/>
        </p:spPr>
        <p:txBody>
          <a:bodyPr wrap="square" rtlCol="0">
            <a:spAutoFit/>
          </a:bodyPr>
          <a:lstStyle/>
          <a:p>
            <a:r>
              <a:rPr lang="en-GB" sz="4000" b="1">
                <a:solidFill>
                  <a:srgbClr val="0070C0"/>
                </a:solidFill>
              </a:rPr>
              <a:t>April </a:t>
            </a:r>
            <a:r>
              <a:rPr lang="en-GB" sz="4000" b="1" dirty="0">
                <a:solidFill>
                  <a:srgbClr val="0070C0"/>
                </a:solidFill>
              </a:rPr>
              <a:t>2022 update</a:t>
            </a:r>
          </a:p>
        </p:txBody>
      </p:sp>
    </p:spTree>
    <p:extLst>
      <p:ext uri="{BB962C8B-B14F-4D97-AF65-F5344CB8AC3E}">
        <p14:creationId xmlns:p14="http://schemas.microsoft.com/office/powerpoint/2010/main" val="3650147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A81D5-CC5B-4F07-8AA1-44D0D5E0AEC4}"/>
              </a:ext>
            </a:extLst>
          </p:cNvPr>
          <p:cNvSpPr>
            <a:spLocks noGrp="1"/>
          </p:cNvSpPr>
          <p:nvPr>
            <p:ph type="title"/>
          </p:nvPr>
        </p:nvSpPr>
        <p:spPr>
          <a:xfrm>
            <a:off x="4657346" y="312040"/>
            <a:ext cx="6909216" cy="1858403"/>
          </a:xfrm>
        </p:spPr>
        <p:txBody>
          <a:bodyPr vert="horz" lIns="91440" tIns="45720" rIns="91440" bIns="45720" rtlCol="0" anchor="b">
            <a:normAutofit/>
          </a:bodyPr>
          <a:lstStyle/>
          <a:p>
            <a:r>
              <a:rPr lang="en-US" sz="5400" b="1" dirty="0"/>
              <a:t>The ‘</a:t>
            </a:r>
            <a:r>
              <a:rPr lang="en-US" sz="5400" b="1" dirty="0">
                <a:hlinkClick r:id="rId3"/>
              </a:rPr>
              <a:t>Threshold of needs</a:t>
            </a:r>
            <a:r>
              <a:rPr lang="en-US" sz="5400" b="1" dirty="0"/>
              <a:t>’ has been updated:</a:t>
            </a:r>
          </a:p>
        </p:txBody>
      </p:sp>
      <p:pic>
        <p:nvPicPr>
          <p:cNvPr id="9" name="Content Placeholder 6">
            <a:extLst>
              <a:ext uri="{FF2B5EF4-FFF2-40B4-BE49-F238E27FC236}">
                <a16:creationId xmlns:a16="http://schemas.microsoft.com/office/drawing/2014/main" id="{EB5DA218-4EFE-44E8-870A-6D02A5FD1680}"/>
              </a:ext>
            </a:extLst>
          </p:cNvPr>
          <p:cNvPicPr>
            <a:picLocks noGrp="1"/>
          </p:cNvPicPr>
          <p:nvPr>
            <p:ph idx="1"/>
          </p:nvPr>
        </p:nvPicPr>
        <p:blipFill rotWithShape="1">
          <a:blip r:embed="rId4" cstate="print">
            <a:extLst>
              <a:ext uri="{28A0092B-C50C-407E-A947-70E740481C1C}">
                <a14:useLocalDpi xmlns:a14="http://schemas.microsoft.com/office/drawing/2010/main" val="0"/>
              </a:ext>
            </a:extLst>
          </a:blip>
          <a:srcRect l="12394" r="12566"/>
          <a:stretch/>
        </p:blipFill>
        <p:spPr>
          <a:xfrm>
            <a:off x="-42619" y="-92354"/>
            <a:ext cx="4835647"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7" name="Speech Bubble: Rectangle with Corners Rounded 6">
            <a:extLst>
              <a:ext uri="{FF2B5EF4-FFF2-40B4-BE49-F238E27FC236}">
                <a16:creationId xmlns:a16="http://schemas.microsoft.com/office/drawing/2014/main" id="{FC20A33C-942E-4D4B-8EEA-E096B8EE937B}"/>
              </a:ext>
            </a:extLst>
          </p:cNvPr>
          <p:cNvSpPr/>
          <p:nvPr/>
        </p:nvSpPr>
        <p:spPr>
          <a:xfrm>
            <a:off x="4977385" y="2613957"/>
            <a:ext cx="6891527" cy="3136010"/>
          </a:xfrm>
          <a:prstGeom prst="wedgeRoundRect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lnSpcReduction="10000"/>
          </a:bodyPr>
          <a:lstStyle/>
          <a:p>
            <a:pPr>
              <a:lnSpc>
                <a:spcPct val="90000"/>
              </a:lnSpc>
              <a:spcAft>
                <a:spcPts val="600"/>
              </a:spcAft>
            </a:pPr>
            <a:r>
              <a:rPr lang="en-US" sz="4000" dirty="0">
                <a:solidFill>
                  <a:schemeClr val="tx1"/>
                </a:solidFill>
              </a:rPr>
              <a:t>This provides advice on :</a:t>
            </a:r>
          </a:p>
          <a:p>
            <a:pPr>
              <a:lnSpc>
                <a:spcPct val="90000"/>
              </a:lnSpc>
              <a:spcAft>
                <a:spcPts val="600"/>
              </a:spcAft>
            </a:pPr>
            <a:r>
              <a:rPr lang="en-US" sz="4000" b="1" dirty="0">
                <a:solidFill>
                  <a:schemeClr val="tx1"/>
                </a:solidFill>
              </a:rPr>
              <a:t>What</a:t>
            </a:r>
            <a:r>
              <a:rPr lang="en-US" sz="4000" dirty="0">
                <a:solidFill>
                  <a:schemeClr val="tx1"/>
                </a:solidFill>
              </a:rPr>
              <a:t> to do  and </a:t>
            </a:r>
            <a:r>
              <a:rPr lang="en-US" sz="4000" b="1" dirty="0">
                <a:solidFill>
                  <a:schemeClr val="tx1"/>
                </a:solidFill>
              </a:rPr>
              <a:t>When</a:t>
            </a:r>
            <a:r>
              <a:rPr lang="en-US" sz="4000" dirty="0">
                <a:solidFill>
                  <a:schemeClr val="tx1"/>
                </a:solidFill>
              </a:rPr>
              <a:t>, to ensure that children and families get the </a:t>
            </a:r>
            <a:r>
              <a:rPr lang="en-US" sz="4000" b="1" dirty="0">
                <a:solidFill>
                  <a:schemeClr val="tx1"/>
                </a:solidFill>
              </a:rPr>
              <a:t>right support at the right time</a:t>
            </a:r>
          </a:p>
          <a:p>
            <a:pPr indent="-228600">
              <a:lnSpc>
                <a:spcPct val="90000"/>
              </a:lnSpc>
              <a:spcAft>
                <a:spcPts val="600"/>
              </a:spcAft>
              <a:buFont typeface="Arial" panose="020B0604020202020204" pitchFamily="34" charset="0"/>
              <a:buChar char="•"/>
            </a:pPr>
            <a:endParaRPr lang="en-US" sz="2200" dirty="0">
              <a:solidFill>
                <a:schemeClr val="tx1"/>
              </a:solidFill>
            </a:endParaRPr>
          </a:p>
        </p:txBody>
      </p:sp>
      <p:pic>
        <p:nvPicPr>
          <p:cNvPr id="4" name="Picture 3">
            <a:extLst>
              <a:ext uri="{FF2B5EF4-FFF2-40B4-BE49-F238E27FC236}">
                <a16:creationId xmlns:a16="http://schemas.microsoft.com/office/drawing/2014/main" id="{AA3C990E-FF92-4D3F-9761-9941A7320DAD}"/>
              </a:ext>
            </a:extLst>
          </p:cNvPr>
          <p:cNvPicPr>
            <a:picLocks noChangeAspect="1"/>
          </p:cNvPicPr>
          <p:nvPr/>
        </p:nvPicPr>
        <p:blipFill>
          <a:blip r:embed="rId5"/>
          <a:stretch>
            <a:fillRect/>
          </a:stretch>
        </p:blipFill>
        <p:spPr>
          <a:xfrm>
            <a:off x="10443970" y="6044726"/>
            <a:ext cx="1603245" cy="720910"/>
          </a:xfrm>
          <a:prstGeom prst="rect">
            <a:avLst/>
          </a:prstGeom>
        </p:spPr>
      </p:pic>
    </p:spTree>
    <p:extLst>
      <p:ext uri="{BB962C8B-B14F-4D97-AF65-F5344CB8AC3E}">
        <p14:creationId xmlns:p14="http://schemas.microsoft.com/office/powerpoint/2010/main" val="1407616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38D90-BA39-48E9-A88C-177FDB0BFA6A}"/>
              </a:ext>
            </a:extLst>
          </p:cNvPr>
          <p:cNvSpPr>
            <a:spLocks noGrp="1"/>
          </p:cNvSpPr>
          <p:nvPr>
            <p:ph type="title"/>
          </p:nvPr>
        </p:nvSpPr>
        <p:spPr>
          <a:xfrm>
            <a:off x="838200" y="253665"/>
            <a:ext cx="10515600" cy="1086170"/>
          </a:xfrm>
        </p:spPr>
        <p:txBody>
          <a:bodyPr>
            <a:normAutofit fontScale="90000"/>
          </a:bodyPr>
          <a:lstStyle/>
          <a:p>
            <a:r>
              <a:rPr lang="en-GB" sz="4400" b="1" dirty="0">
                <a:solidFill>
                  <a:srgbClr val="0070C0"/>
                </a:solidFill>
                <a:effectLst/>
                <a:latin typeface="Arial" panose="020B0604020202020204" pitchFamily="34" charset="0"/>
                <a:ea typeface="Calibri" panose="020F0502020204030204" pitchFamily="34" charset="0"/>
              </a:rPr>
              <a:t>Locality and community support services</a:t>
            </a:r>
            <a:br>
              <a:rPr lang="en-GB" sz="4400" dirty="0">
                <a:effectLst/>
                <a:latin typeface="Arial" panose="020B0604020202020204" pitchFamily="34" charset="0"/>
                <a:ea typeface="Calibri" panose="020F0502020204030204" pitchFamily="34" charset="0"/>
              </a:rPr>
            </a:br>
            <a:endParaRPr lang="en-GB" dirty="0"/>
          </a:p>
        </p:txBody>
      </p:sp>
      <p:sp>
        <p:nvSpPr>
          <p:cNvPr id="3" name="Content Placeholder 2">
            <a:extLst>
              <a:ext uri="{FF2B5EF4-FFF2-40B4-BE49-F238E27FC236}">
                <a16:creationId xmlns:a16="http://schemas.microsoft.com/office/drawing/2014/main" id="{AC885F8C-84BE-4DA9-BBA8-5720FE931F1D}"/>
              </a:ext>
            </a:extLst>
          </p:cNvPr>
          <p:cNvSpPr>
            <a:spLocks noGrp="1"/>
          </p:cNvSpPr>
          <p:nvPr>
            <p:ph idx="1"/>
          </p:nvPr>
        </p:nvSpPr>
        <p:spPr>
          <a:xfrm>
            <a:off x="866864" y="1006679"/>
            <a:ext cx="10378728" cy="5234729"/>
          </a:xfrm>
        </p:spPr>
        <p:txBody>
          <a:bodyPr>
            <a:normAutofit fontScale="77500" lnSpcReduction="20000"/>
          </a:bodyPr>
          <a:lstStyle/>
          <a:p>
            <a:pPr marL="0" indent="0">
              <a:buNone/>
            </a:pPr>
            <a:r>
              <a:rPr lang="en-GB" sz="3300" b="1" dirty="0">
                <a:solidFill>
                  <a:schemeClr val="accent5">
                    <a:lumMod val="75000"/>
                  </a:schemeClr>
                </a:solidFill>
                <a:latin typeface="Century Gothic" panose="020B0502020202020204" pitchFamily="34" charset="0"/>
              </a:rPr>
              <a:t>No Names Consultations </a:t>
            </a:r>
            <a:r>
              <a:rPr lang="en-GB" sz="2900" b="0" i="0" dirty="0">
                <a:solidFill>
                  <a:srgbClr val="424242"/>
                </a:solidFill>
                <a:effectLst/>
                <a:latin typeface="Century Gothic" panose="020B0502020202020204" pitchFamily="34" charset="0"/>
              </a:rPr>
              <a:t>enable practitioners to talk through concerns they have for children when there is not an immediate safeguarding concern and where there is no consent from the family.</a:t>
            </a:r>
          </a:p>
          <a:p>
            <a:pPr marL="0" indent="0">
              <a:buNone/>
            </a:pPr>
            <a:endParaRPr lang="en-GB" sz="2900" dirty="0">
              <a:solidFill>
                <a:schemeClr val="accent5">
                  <a:lumMod val="75000"/>
                </a:schemeClr>
              </a:solidFill>
              <a:latin typeface="Century Gothic" panose="020B0502020202020204" pitchFamily="34" charset="0"/>
            </a:endParaRPr>
          </a:p>
          <a:p>
            <a:pPr marL="0" indent="0">
              <a:buNone/>
            </a:pPr>
            <a:r>
              <a:rPr lang="en-GB" sz="2900" dirty="0">
                <a:latin typeface="Century Gothic" panose="020B0502020202020204" pitchFamily="34" charset="0"/>
              </a:rPr>
              <a:t>One number to remember for both LCSS and MASH: </a:t>
            </a:r>
            <a:r>
              <a:rPr lang="en-GB" sz="2900" b="1" dirty="0">
                <a:solidFill>
                  <a:schemeClr val="accent5">
                    <a:lumMod val="75000"/>
                  </a:schemeClr>
                </a:solidFill>
                <a:latin typeface="Century Gothic" panose="020B0502020202020204" pitchFamily="34" charset="0"/>
              </a:rPr>
              <a:t>0345 050 7666.</a:t>
            </a:r>
          </a:p>
          <a:p>
            <a:pPr marL="0" indent="0">
              <a:buNone/>
            </a:pPr>
            <a:endParaRPr lang="en-GB" sz="2900" b="1" dirty="0">
              <a:solidFill>
                <a:schemeClr val="accent5">
                  <a:lumMod val="75000"/>
                </a:schemeClr>
              </a:solidFill>
              <a:latin typeface="Century Gothic" panose="020B0502020202020204" pitchFamily="34" charset="0"/>
            </a:endParaRPr>
          </a:p>
          <a:p>
            <a:pPr marL="0" indent="0">
              <a:buNone/>
            </a:pPr>
            <a:r>
              <a:rPr lang="en-GB" sz="2900" dirty="0">
                <a:latin typeface="Century Gothic" panose="020B0502020202020204" pitchFamily="34" charset="0"/>
              </a:rPr>
              <a:t>You’ll be put through to the Customer Services Team. </a:t>
            </a:r>
          </a:p>
          <a:p>
            <a:pPr marL="0" indent="0">
              <a:buNone/>
            </a:pPr>
            <a:endParaRPr lang="en-GB" sz="2900" dirty="0">
              <a:latin typeface="Century Gothic" panose="020B0502020202020204" pitchFamily="34" charset="0"/>
            </a:endParaRPr>
          </a:p>
          <a:p>
            <a:pPr marL="0" indent="0">
              <a:buNone/>
            </a:pPr>
            <a:r>
              <a:rPr lang="en-GB" sz="2900" dirty="0">
                <a:latin typeface="Century Gothic" panose="020B0502020202020204" pitchFamily="34" charset="0"/>
              </a:rPr>
              <a:t>You can opt for either a No Names Consultation or if you need to refer a child for a social care assessment, you can opt for the MASH.</a:t>
            </a:r>
          </a:p>
          <a:p>
            <a:pPr marL="0" indent="0">
              <a:buNone/>
            </a:pPr>
            <a:endParaRPr lang="en-GB" sz="2900" dirty="0">
              <a:latin typeface="Century Gothic" panose="020B0502020202020204" pitchFamily="34" charset="0"/>
            </a:endParaRPr>
          </a:p>
          <a:p>
            <a:pPr marL="0" indent="0">
              <a:buNone/>
            </a:pPr>
            <a:r>
              <a:rPr lang="en-GB" sz="2900" dirty="0">
                <a:latin typeface="Century Gothic" panose="020B0502020202020204" pitchFamily="34" charset="0"/>
              </a:rPr>
              <a:t>LCSS will be providing the No Names Consultations. If in the course of the call, it becomes clear that a MASH enquiry is needed for the child, the LCSS worker will guide you to a MASH worker to pick up the call without undue duplication.</a:t>
            </a:r>
          </a:p>
          <a:p>
            <a:pPr marL="0" indent="0">
              <a:buNone/>
            </a:pPr>
            <a:endParaRPr lang="en-GB" dirty="0"/>
          </a:p>
        </p:txBody>
      </p:sp>
      <p:pic>
        <p:nvPicPr>
          <p:cNvPr id="6" name="Picture 5">
            <a:extLst>
              <a:ext uri="{FF2B5EF4-FFF2-40B4-BE49-F238E27FC236}">
                <a16:creationId xmlns:a16="http://schemas.microsoft.com/office/drawing/2014/main" id="{EBB1C480-CEE4-4FD5-929F-04210AAE7C79}"/>
              </a:ext>
            </a:extLst>
          </p:cNvPr>
          <p:cNvPicPr>
            <a:picLocks noChangeAspect="1"/>
          </p:cNvPicPr>
          <p:nvPr/>
        </p:nvPicPr>
        <p:blipFill>
          <a:blip r:embed="rId2"/>
          <a:stretch>
            <a:fillRect/>
          </a:stretch>
        </p:blipFill>
        <p:spPr>
          <a:xfrm>
            <a:off x="10443970" y="6044726"/>
            <a:ext cx="1603245" cy="720910"/>
          </a:xfrm>
          <a:prstGeom prst="rect">
            <a:avLst/>
          </a:prstGeom>
        </p:spPr>
      </p:pic>
      <p:sp>
        <p:nvSpPr>
          <p:cNvPr id="5" name="Arrow: Right 4">
            <a:extLst>
              <a:ext uri="{FF2B5EF4-FFF2-40B4-BE49-F238E27FC236}">
                <a16:creationId xmlns:a16="http://schemas.microsoft.com/office/drawing/2014/main" id="{F6C9D5DA-6EF3-4769-8504-EC9A7255D222}"/>
              </a:ext>
            </a:extLst>
          </p:cNvPr>
          <p:cNvSpPr/>
          <p:nvPr/>
        </p:nvSpPr>
        <p:spPr>
          <a:xfrm>
            <a:off x="397780" y="2254625"/>
            <a:ext cx="469084" cy="2600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62E9AC53-0EA5-40E1-B5B1-9BEB51D9D37A}"/>
              </a:ext>
            </a:extLst>
          </p:cNvPr>
          <p:cNvSpPr/>
          <p:nvPr/>
        </p:nvSpPr>
        <p:spPr>
          <a:xfrm>
            <a:off x="397780" y="2949631"/>
            <a:ext cx="469084" cy="2600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B2E6DD66-466E-4CC8-825F-6B77E9C7191F}"/>
              </a:ext>
            </a:extLst>
          </p:cNvPr>
          <p:cNvSpPr/>
          <p:nvPr/>
        </p:nvSpPr>
        <p:spPr>
          <a:xfrm>
            <a:off x="397780" y="3733918"/>
            <a:ext cx="469084" cy="2600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921E46D2-4217-4A8A-B85F-1A4D7CE2D1DE}"/>
              </a:ext>
            </a:extLst>
          </p:cNvPr>
          <p:cNvSpPr/>
          <p:nvPr/>
        </p:nvSpPr>
        <p:spPr>
          <a:xfrm>
            <a:off x="397780" y="4603812"/>
            <a:ext cx="469084" cy="2600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4451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0DF7DC2-20B1-445A-A219-7769E3C15392}"/>
              </a:ext>
            </a:extLst>
          </p:cNvPr>
          <p:cNvSpPr txBox="1">
            <a:spLocks/>
          </p:cNvSpPr>
          <p:nvPr/>
        </p:nvSpPr>
        <p:spPr>
          <a:xfrm>
            <a:off x="729992" y="3848220"/>
            <a:ext cx="10515600" cy="1001822"/>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Arial" panose="020B0604020202020204" pitchFamily="34" charset="0"/>
                <a:ea typeface="Calibri" panose="020F0502020204030204" pitchFamily="34" charset="0"/>
              </a:rPr>
              <a:t>Oxfordshire early help assessments</a:t>
            </a:r>
            <a:br>
              <a:rPr lang="en-GB" dirty="0">
                <a:latin typeface="Arial" panose="020B0604020202020204" pitchFamily="34" charset="0"/>
                <a:ea typeface="Calibri" panose="020F0502020204030204" pitchFamily="34" charset="0"/>
              </a:rPr>
            </a:br>
            <a:endParaRPr lang="en-GB" dirty="0"/>
          </a:p>
        </p:txBody>
      </p:sp>
      <p:pic>
        <p:nvPicPr>
          <p:cNvPr id="6" name="Picture 5">
            <a:extLst>
              <a:ext uri="{FF2B5EF4-FFF2-40B4-BE49-F238E27FC236}">
                <a16:creationId xmlns:a16="http://schemas.microsoft.com/office/drawing/2014/main" id="{EBB1C480-CEE4-4FD5-929F-04210AAE7C79}"/>
              </a:ext>
            </a:extLst>
          </p:cNvPr>
          <p:cNvPicPr>
            <a:picLocks noChangeAspect="1"/>
          </p:cNvPicPr>
          <p:nvPr/>
        </p:nvPicPr>
        <p:blipFill>
          <a:blip r:embed="rId2"/>
          <a:stretch>
            <a:fillRect/>
          </a:stretch>
        </p:blipFill>
        <p:spPr>
          <a:xfrm>
            <a:off x="10443970" y="6044726"/>
            <a:ext cx="1603245" cy="720910"/>
          </a:xfrm>
          <a:prstGeom prst="rect">
            <a:avLst/>
          </a:prstGeom>
        </p:spPr>
      </p:pic>
      <p:sp>
        <p:nvSpPr>
          <p:cNvPr id="7" name="TextBox 6">
            <a:extLst>
              <a:ext uri="{FF2B5EF4-FFF2-40B4-BE49-F238E27FC236}">
                <a16:creationId xmlns:a16="http://schemas.microsoft.com/office/drawing/2014/main" id="{54081DCA-D09E-4539-8320-82548FC6D1B8}"/>
              </a:ext>
            </a:extLst>
          </p:cNvPr>
          <p:cNvSpPr txBox="1"/>
          <p:nvPr/>
        </p:nvSpPr>
        <p:spPr>
          <a:xfrm>
            <a:off x="618838" y="4413510"/>
            <a:ext cx="11196346" cy="1938992"/>
          </a:xfrm>
          <a:prstGeom prst="rect">
            <a:avLst/>
          </a:prstGeom>
          <a:noFill/>
        </p:spPr>
        <p:txBody>
          <a:bodyPr wrap="square" rtlCol="0">
            <a:spAutoFit/>
          </a:bodyPr>
          <a:lstStyle/>
          <a:p>
            <a:pPr marL="342900" lvl="0" indent="-342900">
              <a:buFont typeface="Arial" panose="020B0604020202020204" pitchFamily="34" charset="0"/>
              <a:buChar char="•"/>
            </a:pPr>
            <a:r>
              <a:rPr lang="en-GB" sz="2000" dirty="0">
                <a:effectLst/>
                <a:latin typeface="Century Gothic" panose="020B0502020202020204" pitchFamily="34" charset="0"/>
                <a:ea typeface="Calibri" panose="020F0502020204030204" pitchFamily="34" charset="0"/>
              </a:rPr>
              <a:t>Referral to Mash increased over last two years </a:t>
            </a:r>
          </a:p>
          <a:p>
            <a:pPr marL="342900" lvl="0" indent="-342900">
              <a:buFont typeface="Arial" panose="020B0604020202020204" pitchFamily="34" charset="0"/>
              <a:buChar char="•"/>
            </a:pPr>
            <a:r>
              <a:rPr lang="en-GB" sz="2000" dirty="0">
                <a:latin typeface="Century Gothic" panose="020B0502020202020204" pitchFamily="34" charset="0"/>
                <a:ea typeface="Calibri" panose="020F0502020204030204" pitchFamily="34" charset="0"/>
              </a:rPr>
              <a:t>2.5 times more likely to have had social care assessment than an </a:t>
            </a:r>
            <a:r>
              <a:rPr lang="en-GB" sz="2000" dirty="0">
                <a:effectLst/>
                <a:latin typeface="Century Gothic" panose="020B0502020202020204" pitchFamily="34" charset="0"/>
                <a:ea typeface="Calibri" panose="020F0502020204030204" pitchFamily="34" charset="0"/>
              </a:rPr>
              <a:t>Early help assessments</a:t>
            </a:r>
          </a:p>
          <a:p>
            <a:pPr marL="342900" lvl="0" indent="-342900">
              <a:buFont typeface="Arial" panose="020B0604020202020204" pitchFamily="34" charset="0"/>
              <a:buChar char="•"/>
            </a:pPr>
            <a:r>
              <a:rPr lang="en-GB" sz="2000" dirty="0">
                <a:effectLst/>
                <a:latin typeface="Century Gothic" panose="020B0502020202020204" pitchFamily="34" charset="0"/>
                <a:ea typeface="Calibri" panose="020F0502020204030204" pitchFamily="34" charset="0"/>
              </a:rPr>
              <a:t>Housing providers have not completed any EHA’s  and we would like to look at why this is with Housing reps </a:t>
            </a:r>
          </a:p>
          <a:p>
            <a:pPr marL="342900" lvl="0" indent="-342900">
              <a:buFont typeface="Arial" panose="020B0604020202020204" pitchFamily="34" charset="0"/>
              <a:buChar char="•"/>
            </a:pPr>
            <a:r>
              <a:rPr lang="en-GB" sz="2000" dirty="0">
                <a:effectLst/>
                <a:latin typeface="Century Gothic" panose="020B0502020202020204" pitchFamily="34" charset="0"/>
                <a:ea typeface="Calibri" panose="020F0502020204030204" pitchFamily="34" charset="0"/>
              </a:rPr>
              <a:t>LCSS want to talk to Housing reps about this – any volunteers?</a:t>
            </a:r>
          </a:p>
        </p:txBody>
      </p:sp>
      <p:sp>
        <p:nvSpPr>
          <p:cNvPr id="10" name="Content Placeholder 9">
            <a:extLst>
              <a:ext uri="{FF2B5EF4-FFF2-40B4-BE49-F238E27FC236}">
                <a16:creationId xmlns:a16="http://schemas.microsoft.com/office/drawing/2014/main" id="{97B42ED6-AA68-477F-9CBB-A948EF4A04EA}"/>
              </a:ext>
            </a:extLst>
          </p:cNvPr>
          <p:cNvSpPr>
            <a:spLocks noGrp="1"/>
          </p:cNvSpPr>
          <p:nvPr>
            <p:ph idx="1"/>
          </p:nvPr>
        </p:nvSpPr>
        <p:spPr>
          <a:xfrm>
            <a:off x="729992" y="1083372"/>
            <a:ext cx="10515600" cy="2764848"/>
          </a:xfrm>
        </p:spPr>
        <p:txBody>
          <a:bodyPr>
            <a:normAutofit/>
          </a:bodyPr>
          <a:lstStyle/>
          <a:p>
            <a:r>
              <a:rPr lang="en-GB" sz="2000" dirty="0">
                <a:latin typeface="Century Gothic" panose="020B0502020202020204" pitchFamily="34" charset="0"/>
              </a:rPr>
              <a:t>Early help assessments offer support and advice to a family </a:t>
            </a:r>
            <a:r>
              <a:rPr lang="en-GB" sz="2000" u="sng" dirty="0">
                <a:latin typeface="Century Gothic" panose="020B0502020202020204" pitchFamily="34" charset="0"/>
              </a:rPr>
              <a:t>before</a:t>
            </a:r>
            <a:r>
              <a:rPr lang="en-GB" sz="2000" dirty="0">
                <a:latin typeface="Century Gothic" panose="020B0502020202020204" pitchFamily="34" charset="0"/>
              </a:rPr>
              <a:t> problems get more serious. </a:t>
            </a:r>
          </a:p>
          <a:p>
            <a:r>
              <a:rPr lang="en-GB" sz="2000" dirty="0">
                <a:latin typeface="Century Gothic" panose="020B0502020202020204" pitchFamily="34" charset="0"/>
              </a:rPr>
              <a:t>They are voluntary for the family</a:t>
            </a:r>
          </a:p>
          <a:p>
            <a:r>
              <a:rPr lang="en-GB" sz="2000" dirty="0">
                <a:latin typeface="Century Gothic" panose="020B0502020202020204" pitchFamily="34" charset="0"/>
              </a:rPr>
              <a:t>They are multi-agency</a:t>
            </a:r>
          </a:p>
          <a:p>
            <a:r>
              <a:rPr lang="en-GB" sz="2000" dirty="0">
                <a:latin typeface="Century Gothic" panose="020B0502020202020204" pitchFamily="34" charset="0"/>
              </a:rPr>
              <a:t>Any organisation can lead on one</a:t>
            </a:r>
          </a:p>
          <a:p>
            <a:r>
              <a:rPr lang="en-GB" sz="2000" dirty="0">
                <a:latin typeface="Century Gothic" panose="020B0502020202020204" pitchFamily="34" charset="0"/>
              </a:rPr>
              <a:t>The LCSS will help guide the initial piece of work </a:t>
            </a:r>
          </a:p>
        </p:txBody>
      </p:sp>
      <p:sp>
        <p:nvSpPr>
          <p:cNvPr id="12" name="Title 11">
            <a:extLst>
              <a:ext uri="{FF2B5EF4-FFF2-40B4-BE49-F238E27FC236}">
                <a16:creationId xmlns:a16="http://schemas.microsoft.com/office/drawing/2014/main" id="{87BFA5A3-95D6-42D1-AB5D-0C698E479790}"/>
              </a:ext>
            </a:extLst>
          </p:cNvPr>
          <p:cNvSpPr>
            <a:spLocks noGrp="1"/>
          </p:cNvSpPr>
          <p:nvPr>
            <p:ph type="title"/>
          </p:nvPr>
        </p:nvSpPr>
        <p:spPr>
          <a:xfrm>
            <a:off x="729992" y="59052"/>
            <a:ext cx="10515600" cy="1325563"/>
          </a:xfrm>
        </p:spPr>
        <p:txBody>
          <a:bodyPr/>
          <a:lstStyle/>
          <a:p>
            <a:r>
              <a:rPr lang="en-GB" b="1" dirty="0">
                <a:solidFill>
                  <a:srgbClr val="0070C0"/>
                </a:solidFill>
                <a:latin typeface="Arial" panose="020B0604020202020204" pitchFamily="34" charset="0"/>
                <a:ea typeface="Calibri" panose="020F0502020204030204" pitchFamily="34" charset="0"/>
              </a:rPr>
              <a:t>Early help assessments</a:t>
            </a:r>
            <a:endParaRPr lang="en-GB" dirty="0"/>
          </a:p>
        </p:txBody>
      </p:sp>
    </p:spTree>
    <p:extLst>
      <p:ext uri="{BB962C8B-B14F-4D97-AF65-F5344CB8AC3E}">
        <p14:creationId xmlns:p14="http://schemas.microsoft.com/office/powerpoint/2010/main" val="4235729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1652-5051-447D-8BFC-BCF62D72C74E}"/>
              </a:ext>
            </a:extLst>
          </p:cNvPr>
          <p:cNvSpPr>
            <a:spLocks noGrp="1"/>
          </p:cNvSpPr>
          <p:nvPr>
            <p:ph type="title"/>
          </p:nvPr>
        </p:nvSpPr>
        <p:spPr>
          <a:xfrm>
            <a:off x="763398" y="365126"/>
            <a:ext cx="10590402" cy="788426"/>
          </a:xfrm>
        </p:spPr>
        <p:txBody>
          <a:bodyPr>
            <a:normAutofit/>
          </a:bodyPr>
          <a:lstStyle/>
          <a:p>
            <a:r>
              <a:rPr lang="en-GB" sz="4000" dirty="0">
                <a:solidFill>
                  <a:srgbClr val="0070C0"/>
                </a:solidFill>
                <a:latin typeface="Century Gothic" panose="020B0502020202020204" pitchFamily="34" charset="0"/>
                <a:cs typeface="Arial" panose="020B0604020202020204" pitchFamily="34" charset="0"/>
              </a:rPr>
              <a:t>Child</a:t>
            </a:r>
            <a:r>
              <a:rPr lang="en-GB" sz="4000" dirty="0">
                <a:solidFill>
                  <a:srgbClr val="0070C0"/>
                </a:solidFill>
                <a:latin typeface="Arial" panose="020B0604020202020204" pitchFamily="34" charset="0"/>
                <a:cs typeface="Arial" panose="020B0604020202020204" pitchFamily="34" charset="0"/>
              </a:rPr>
              <a:t> </a:t>
            </a:r>
            <a:r>
              <a:rPr lang="en-GB" sz="4000" dirty="0">
                <a:solidFill>
                  <a:srgbClr val="0070C0"/>
                </a:solidFill>
                <a:latin typeface="Century Gothic" panose="020B0502020202020204" pitchFamily="34" charset="0"/>
                <a:cs typeface="Arial" panose="020B0604020202020204" pitchFamily="34" charset="0"/>
              </a:rPr>
              <a:t>exploitation</a:t>
            </a:r>
          </a:p>
        </p:txBody>
      </p:sp>
      <p:sp>
        <p:nvSpPr>
          <p:cNvPr id="3" name="Content Placeholder 2">
            <a:extLst>
              <a:ext uri="{FF2B5EF4-FFF2-40B4-BE49-F238E27FC236}">
                <a16:creationId xmlns:a16="http://schemas.microsoft.com/office/drawing/2014/main" id="{37519232-F8DF-4D1E-868B-30FCCF0CCC53}"/>
              </a:ext>
            </a:extLst>
          </p:cNvPr>
          <p:cNvSpPr>
            <a:spLocks noGrp="1"/>
          </p:cNvSpPr>
          <p:nvPr>
            <p:ph idx="1"/>
          </p:nvPr>
        </p:nvSpPr>
        <p:spPr>
          <a:xfrm>
            <a:off x="763398" y="1153552"/>
            <a:ext cx="10590402" cy="5570805"/>
          </a:xfrm>
        </p:spPr>
        <p:txBody>
          <a:bodyPr>
            <a:noAutofit/>
          </a:bodyPr>
          <a:lstStyle/>
          <a:p>
            <a:pPr marL="0" indent="0">
              <a:lnSpc>
                <a:spcPct val="100000"/>
              </a:lnSpc>
              <a:spcBef>
                <a:spcPts val="0"/>
              </a:spcBef>
              <a:buNone/>
            </a:pPr>
            <a:r>
              <a:rPr lang="en-GB" sz="1800" dirty="0">
                <a:solidFill>
                  <a:srgbClr val="424242"/>
                </a:solidFill>
                <a:latin typeface="Century Gothic" panose="020B0502020202020204" pitchFamily="34" charset="0"/>
                <a:cs typeface="Arial" panose="020B0604020202020204" pitchFamily="34" charset="0"/>
              </a:rPr>
              <a:t>Latest </a:t>
            </a:r>
            <a:r>
              <a:rPr lang="en-GB" sz="1800" b="1" u="sng" dirty="0">
                <a:solidFill>
                  <a:schemeClr val="accent5">
                    <a:lumMod val="75000"/>
                  </a:schemeClr>
                </a:solidFill>
                <a:latin typeface="Century Gothic" panose="020B0502020202020204" pitchFamily="34" charset="0"/>
                <a:cs typeface="Arial" panose="020B0604020202020204" pitchFamily="34" charset="0"/>
                <a:hlinkClick r:id="rId3"/>
              </a:rPr>
              <a:t>update</a:t>
            </a:r>
            <a:endParaRPr lang="en-GB" sz="1800" b="1" u="sng" dirty="0">
              <a:solidFill>
                <a:schemeClr val="accent5">
                  <a:lumMod val="75000"/>
                </a:schemeClr>
              </a:solidFill>
              <a:latin typeface="Century Gothic" panose="020B0502020202020204" pitchFamily="34" charset="0"/>
              <a:cs typeface="Arial" panose="020B0604020202020204" pitchFamily="34" charset="0"/>
            </a:endParaRPr>
          </a:p>
          <a:p>
            <a:pPr marL="0" indent="0">
              <a:lnSpc>
                <a:spcPct val="100000"/>
              </a:lnSpc>
              <a:spcBef>
                <a:spcPts val="0"/>
              </a:spcBef>
              <a:buNone/>
            </a:pPr>
            <a:endParaRPr lang="en-GB" sz="1800" dirty="0">
              <a:solidFill>
                <a:srgbClr val="424242"/>
              </a:solidFill>
              <a:latin typeface="Century Gothic" panose="020B0502020202020204" pitchFamily="34" charset="0"/>
              <a:cs typeface="Arial" panose="020B0604020202020204" pitchFamily="34" charset="0"/>
            </a:endParaRPr>
          </a:p>
          <a:p>
            <a:pPr marL="0" indent="0">
              <a:buNone/>
            </a:pPr>
            <a:r>
              <a:rPr lang="en-GB" sz="1800" dirty="0">
                <a:solidFill>
                  <a:srgbClr val="FF0000"/>
                </a:solidFill>
                <a:latin typeface="Century Gothic" panose="020B0502020202020204" pitchFamily="34" charset="0"/>
                <a:cs typeface="Arial" panose="020B0604020202020204" pitchFamily="34" charset="0"/>
              </a:rPr>
              <a:t>Hold the date! </a:t>
            </a:r>
            <a:r>
              <a:rPr lang="en-GB" sz="1600" dirty="0">
                <a:solidFill>
                  <a:srgbClr val="424242"/>
                </a:solidFill>
                <a:latin typeface="Century Gothic" panose="020B0502020202020204" pitchFamily="34" charset="0"/>
                <a:cs typeface="Arial" panose="020B0604020202020204" pitchFamily="34" charset="0"/>
              </a:rPr>
              <a:t>A </a:t>
            </a:r>
            <a:r>
              <a:rPr lang="en-GB" sz="1600" b="1" dirty="0">
                <a:solidFill>
                  <a:schemeClr val="accent5">
                    <a:lumMod val="75000"/>
                  </a:schemeClr>
                </a:solidFill>
                <a:latin typeface="Century Gothic" panose="020B0502020202020204" pitchFamily="34" charset="0"/>
                <a:cs typeface="Arial" panose="020B0604020202020204" pitchFamily="34" charset="0"/>
              </a:rPr>
              <a:t>learning event </a:t>
            </a:r>
            <a:r>
              <a:rPr lang="en-GB" sz="1600" dirty="0">
                <a:solidFill>
                  <a:srgbClr val="424242"/>
                </a:solidFill>
                <a:latin typeface="Century Gothic" panose="020B0502020202020204" pitchFamily="34" charset="0"/>
                <a:cs typeface="Arial" panose="020B0604020202020204" pitchFamily="34" charset="0"/>
              </a:rPr>
              <a:t>on child exploitation is scheduled for the </a:t>
            </a:r>
            <a:r>
              <a:rPr lang="en-GB" sz="1600" b="1" dirty="0">
                <a:solidFill>
                  <a:schemeClr val="accent5">
                    <a:lumMod val="75000"/>
                  </a:schemeClr>
                </a:solidFill>
                <a:latin typeface="Century Gothic" panose="020B0502020202020204" pitchFamily="34" charset="0"/>
                <a:cs typeface="Arial" panose="020B0604020202020204" pitchFamily="34" charset="0"/>
              </a:rPr>
              <a:t>30th of June</a:t>
            </a:r>
            <a:r>
              <a:rPr lang="en-GB" sz="1600" dirty="0">
                <a:solidFill>
                  <a:srgbClr val="424242"/>
                </a:solidFill>
                <a:latin typeface="Century Gothic" panose="020B0502020202020204" pitchFamily="34" charset="0"/>
                <a:cs typeface="Arial" panose="020B0604020202020204" pitchFamily="34" charset="0"/>
              </a:rPr>
              <a:t>, to provide a further update on the revised framework as follows:</a:t>
            </a:r>
          </a:p>
          <a:p>
            <a:r>
              <a:rPr lang="en-GB" sz="1600" dirty="0">
                <a:solidFill>
                  <a:srgbClr val="424242"/>
                </a:solidFill>
                <a:latin typeface="Century Gothic" panose="020B0502020202020204" pitchFamily="34" charset="0"/>
                <a:cs typeface="Arial" panose="020B0604020202020204" pitchFamily="34" charset="0"/>
              </a:rPr>
              <a:t>the new pathway and screening tool</a:t>
            </a:r>
          </a:p>
          <a:p>
            <a:r>
              <a:rPr lang="en-GB" sz="1600" dirty="0">
                <a:solidFill>
                  <a:srgbClr val="424242"/>
                </a:solidFill>
                <a:latin typeface="Century Gothic" panose="020B0502020202020204" pitchFamily="34" charset="0"/>
                <a:cs typeface="Arial" panose="020B0604020202020204" pitchFamily="34" charset="0"/>
              </a:rPr>
              <a:t>a summary of the review on the Complex child panel</a:t>
            </a:r>
          </a:p>
          <a:p>
            <a:r>
              <a:rPr lang="en-GB" sz="1600" dirty="0">
                <a:solidFill>
                  <a:srgbClr val="424242"/>
                </a:solidFill>
                <a:latin typeface="Century Gothic" panose="020B0502020202020204" pitchFamily="34" charset="0"/>
                <a:cs typeface="Arial" panose="020B0604020202020204" pitchFamily="34" charset="0"/>
              </a:rPr>
              <a:t>revised process for resolving professional disagreements</a:t>
            </a:r>
          </a:p>
          <a:p>
            <a:r>
              <a:rPr lang="en-GB" sz="1600" dirty="0">
                <a:solidFill>
                  <a:srgbClr val="424242"/>
                </a:solidFill>
                <a:latin typeface="Century Gothic" panose="020B0502020202020204" pitchFamily="34" charset="0"/>
                <a:cs typeface="Arial" panose="020B0604020202020204" pitchFamily="34" charset="0"/>
              </a:rPr>
              <a:t>Rethinking our practice; how we live with risk, expectations of what we can do</a:t>
            </a:r>
          </a:p>
          <a:p>
            <a:r>
              <a:rPr lang="en-GB" sz="1600" dirty="0">
                <a:solidFill>
                  <a:srgbClr val="424242"/>
                </a:solidFill>
                <a:latin typeface="Century Gothic" panose="020B0502020202020204" pitchFamily="34" charset="0"/>
                <a:cs typeface="Arial" panose="020B0604020202020204" pitchFamily="34" charset="0"/>
              </a:rPr>
              <a:t>Police and Health perspectives</a:t>
            </a:r>
          </a:p>
          <a:p>
            <a:r>
              <a:rPr lang="en-GB" sz="1600" dirty="0">
                <a:solidFill>
                  <a:srgbClr val="424242"/>
                </a:solidFill>
                <a:latin typeface="Century Gothic" panose="020B0502020202020204" pitchFamily="34" charset="0"/>
                <a:cs typeface="Arial" panose="020B0604020202020204" pitchFamily="34" charset="0"/>
              </a:rPr>
              <a:t>Child exploitation through the eyes of the child</a:t>
            </a:r>
          </a:p>
          <a:p>
            <a:pPr marL="0" indent="0">
              <a:lnSpc>
                <a:spcPct val="100000"/>
              </a:lnSpc>
              <a:spcBef>
                <a:spcPts val="0"/>
              </a:spcBef>
              <a:buNone/>
            </a:pPr>
            <a:endParaRPr lang="en-GB" sz="1600" dirty="0">
              <a:solidFill>
                <a:srgbClr val="424242"/>
              </a:solidFill>
              <a:latin typeface="Century Gothic" panose="020B0502020202020204" pitchFamily="34" charset="0"/>
              <a:cs typeface="Arial" panose="020B0604020202020204" pitchFamily="34" charset="0"/>
            </a:endParaRPr>
          </a:p>
          <a:p>
            <a:pPr marL="0" indent="0">
              <a:lnSpc>
                <a:spcPct val="100000"/>
              </a:lnSpc>
              <a:spcBef>
                <a:spcPts val="0"/>
              </a:spcBef>
              <a:buNone/>
            </a:pPr>
            <a:endParaRPr lang="en-GB" sz="1600" dirty="0">
              <a:solidFill>
                <a:srgbClr val="424242"/>
              </a:solidFill>
              <a:latin typeface="Century Gothic" panose="020B0502020202020204" pitchFamily="34" charset="0"/>
              <a:cs typeface="Arial" panose="020B0604020202020204" pitchFamily="34" charset="0"/>
            </a:endParaRPr>
          </a:p>
          <a:p>
            <a:pPr marL="0" indent="0">
              <a:lnSpc>
                <a:spcPct val="100000"/>
              </a:lnSpc>
              <a:spcBef>
                <a:spcPts val="0"/>
              </a:spcBef>
              <a:buNone/>
            </a:pPr>
            <a:r>
              <a:rPr lang="en-GB" sz="1600" dirty="0">
                <a:solidFill>
                  <a:srgbClr val="424242"/>
                </a:solidFill>
                <a:latin typeface="Century Gothic" panose="020B0502020202020204" pitchFamily="34" charset="0"/>
                <a:cs typeface="Arial" panose="020B0604020202020204" pitchFamily="34" charset="0"/>
              </a:rPr>
              <a:t>If you or a colleague have any concerns around exploitation of a child or young person, please continue to use the existing screening tool and pathway, see below:</a:t>
            </a:r>
          </a:p>
          <a:p>
            <a:pPr>
              <a:lnSpc>
                <a:spcPct val="100000"/>
              </a:lnSpc>
              <a:spcBef>
                <a:spcPts val="0"/>
              </a:spcBef>
            </a:pPr>
            <a:r>
              <a:rPr lang="en-GB" sz="1600" b="1" u="sng" dirty="0">
                <a:solidFill>
                  <a:srgbClr val="0F6EC6"/>
                </a:solidFill>
                <a:latin typeface="Century Gothic" panose="020B0502020202020204" pitchFamily="34" charset="0"/>
                <a:cs typeface="Arial" panose="020B0604020202020204" pitchFamily="34" charset="0"/>
                <a:hlinkClick r:id="rId4"/>
              </a:rPr>
              <a:t>Child Exploitation Screening Tool</a:t>
            </a:r>
            <a:endParaRPr lang="en-GB" sz="1600" dirty="0">
              <a:solidFill>
                <a:srgbClr val="424242"/>
              </a:solidFill>
              <a:latin typeface="Century Gothic" panose="020B0502020202020204" pitchFamily="34" charset="0"/>
              <a:cs typeface="Arial" panose="020B0604020202020204" pitchFamily="34" charset="0"/>
            </a:endParaRPr>
          </a:p>
          <a:p>
            <a:pPr>
              <a:lnSpc>
                <a:spcPct val="100000"/>
              </a:lnSpc>
              <a:spcBef>
                <a:spcPts val="0"/>
              </a:spcBef>
            </a:pPr>
            <a:r>
              <a:rPr lang="en-GB" sz="1600" b="1" u="sng" dirty="0">
                <a:solidFill>
                  <a:srgbClr val="0F6EC6"/>
                </a:solidFill>
                <a:latin typeface="Century Gothic" panose="020B0502020202020204" pitchFamily="34" charset="0"/>
                <a:cs typeface="Arial" panose="020B0604020202020204" pitchFamily="34" charset="0"/>
                <a:hlinkClick r:id="rId5"/>
              </a:rPr>
              <a:t>Safeguarding Children at Risk of Exploitation Partnership Response</a:t>
            </a:r>
            <a:endParaRPr lang="en-GB" sz="1600" b="1" u="sng" dirty="0">
              <a:solidFill>
                <a:srgbClr val="0F6EC6"/>
              </a:solidFill>
              <a:latin typeface="Century Gothic" panose="020B0502020202020204" pitchFamily="34" charset="0"/>
              <a:cs typeface="Arial" panose="020B0604020202020204" pitchFamily="34" charset="0"/>
            </a:endParaRPr>
          </a:p>
          <a:p>
            <a:pPr marL="0" indent="0">
              <a:buNone/>
            </a:pPr>
            <a:endParaRPr lang="en-GB" sz="1600" dirty="0">
              <a:solidFill>
                <a:srgbClr val="424242"/>
              </a:solidFill>
              <a:latin typeface="Century Gothic" panose="020B0502020202020204" pitchFamily="34" charset="0"/>
              <a:cs typeface="Arial" panose="020B0604020202020204" pitchFamily="34" charset="0"/>
            </a:endParaRPr>
          </a:p>
          <a:p>
            <a:pPr marL="0" indent="0" algn="l">
              <a:buNone/>
            </a:pPr>
            <a:endParaRPr lang="en-GB" b="1" i="0" dirty="0">
              <a:solidFill>
                <a:srgbClr val="424242"/>
              </a:solidFill>
              <a:effectLst/>
              <a:latin typeface="Arial" panose="020B0604020202020204" pitchFamily="34" charset="0"/>
              <a:cs typeface="Arial" panose="020B0604020202020204" pitchFamily="34" charset="0"/>
            </a:endParaRPr>
          </a:p>
          <a:p>
            <a:pPr marL="0" indent="0" algn="l">
              <a:buNone/>
            </a:pPr>
            <a:endParaRPr lang="en-GB" b="0" i="0" dirty="0">
              <a:solidFill>
                <a:srgbClr val="424242"/>
              </a:solidFill>
              <a:effectLst/>
              <a:latin typeface="Arial" panose="020B0604020202020204" pitchFamily="34" charset="0"/>
              <a:cs typeface="Arial" panose="020B0604020202020204" pitchFamily="34" charset="0"/>
            </a:endParaRPr>
          </a:p>
          <a:p>
            <a:pPr marL="0" indent="0" algn="l">
              <a:buNone/>
            </a:pPr>
            <a:endParaRPr lang="en-GB" b="0" i="0" dirty="0">
              <a:solidFill>
                <a:srgbClr val="424242"/>
              </a:solidFill>
              <a:effectLst/>
              <a:latin typeface="Arial" panose="020B0604020202020204" pitchFamily="34" charset="0"/>
              <a:cs typeface="Arial" panose="020B0604020202020204" pitchFamily="34" charset="0"/>
            </a:endParaRPr>
          </a:p>
          <a:p>
            <a:endParaRPr lang="en-GB" dirty="0"/>
          </a:p>
        </p:txBody>
      </p:sp>
      <p:pic>
        <p:nvPicPr>
          <p:cNvPr id="4" name="Picture 3">
            <a:extLst>
              <a:ext uri="{FF2B5EF4-FFF2-40B4-BE49-F238E27FC236}">
                <a16:creationId xmlns:a16="http://schemas.microsoft.com/office/drawing/2014/main" id="{70022C71-7084-43C0-AD42-9D2B197BBFC3}"/>
              </a:ext>
            </a:extLst>
          </p:cNvPr>
          <p:cNvPicPr>
            <a:picLocks noChangeAspect="1"/>
          </p:cNvPicPr>
          <p:nvPr/>
        </p:nvPicPr>
        <p:blipFill>
          <a:blip r:embed="rId6"/>
          <a:stretch>
            <a:fillRect/>
          </a:stretch>
        </p:blipFill>
        <p:spPr>
          <a:xfrm>
            <a:off x="9825215" y="350424"/>
            <a:ext cx="1603387" cy="719390"/>
          </a:xfrm>
          <a:prstGeom prst="rect">
            <a:avLst/>
          </a:prstGeom>
        </p:spPr>
      </p:pic>
    </p:spTree>
    <p:extLst>
      <p:ext uri="{BB962C8B-B14F-4D97-AF65-F5344CB8AC3E}">
        <p14:creationId xmlns:p14="http://schemas.microsoft.com/office/powerpoint/2010/main" val="3555262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2909B-F2AD-4733-B7C4-06CFB0BF0CBA}"/>
              </a:ext>
            </a:extLst>
          </p:cNvPr>
          <p:cNvSpPr>
            <a:spLocks noGrp="1"/>
          </p:cNvSpPr>
          <p:nvPr>
            <p:ph type="title"/>
          </p:nvPr>
        </p:nvSpPr>
        <p:spPr>
          <a:xfrm>
            <a:off x="808638" y="386930"/>
            <a:ext cx="10645954" cy="1188950"/>
          </a:xfrm>
        </p:spPr>
        <p:txBody>
          <a:bodyPr anchor="b">
            <a:normAutofit/>
          </a:bodyPr>
          <a:lstStyle/>
          <a:p>
            <a:r>
              <a:rPr lang="en-GB" sz="4000" b="1" dirty="0">
                <a:solidFill>
                  <a:srgbClr val="0070C0"/>
                </a:solidFill>
                <a:latin typeface="Century Gothic" panose="020B0502020202020204" pitchFamily="34" charset="0"/>
                <a:cs typeface="Arial" panose="020B0604020202020204" pitchFamily="34" charset="0"/>
              </a:rPr>
              <a:t>Safeguarding Training</a:t>
            </a:r>
          </a:p>
        </p:txBody>
      </p:sp>
      <p:sp>
        <p:nvSpPr>
          <p:cNvPr id="3" name="Content Placeholder 2">
            <a:extLst>
              <a:ext uri="{FF2B5EF4-FFF2-40B4-BE49-F238E27FC236}">
                <a16:creationId xmlns:a16="http://schemas.microsoft.com/office/drawing/2014/main" id="{2378B339-014F-49ED-9A88-ACB785A92E86}"/>
              </a:ext>
            </a:extLst>
          </p:cNvPr>
          <p:cNvSpPr>
            <a:spLocks noGrp="1"/>
          </p:cNvSpPr>
          <p:nvPr>
            <p:ph idx="1"/>
          </p:nvPr>
        </p:nvSpPr>
        <p:spPr>
          <a:xfrm>
            <a:off x="808638" y="1986384"/>
            <a:ext cx="10574724" cy="3903146"/>
          </a:xfrm>
        </p:spPr>
        <p:txBody>
          <a:bodyPr anchor="ctr">
            <a:normAutofit fontScale="92500" lnSpcReduction="20000"/>
          </a:bodyPr>
          <a:lstStyle/>
          <a:p>
            <a:pPr marL="0" indent="0">
              <a:buNone/>
            </a:pPr>
            <a:endParaRPr lang="en-GB" sz="2600" dirty="0">
              <a:latin typeface="Century Gothic" panose="020B0502020202020204" pitchFamily="34" charset="0"/>
            </a:endParaRPr>
          </a:p>
          <a:p>
            <a:pPr marL="0" indent="0">
              <a:buNone/>
            </a:pPr>
            <a:r>
              <a:rPr lang="en-GB" sz="2600" dirty="0">
                <a:latin typeface="Century Gothic" panose="020B0502020202020204" pitchFamily="34" charset="0"/>
              </a:rPr>
              <a:t>Upcoming training: </a:t>
            </a:r>
          </a:p>
          <a:p>
            <a:r>
              <a:rPr lang="en-GB" sz="2200" dirty="0">
                <a:solidFill>
                  <a:schemeClr val="accent5">
                    <a:lumMod val="75000"/>
                  </a:schemeClr>
                </a:solidFill>
              </a:rPr>
              <a:t>WEBINAR: Impact of Domestic Abuse on Children and Families - 11-04-2022</a:t>
            </a:r>
          </a:p>
          <a:p>
            <a:r>
              <a:rPr lang="en-GB" sz="2200" dirty="0"/>
              <a:t>WEBINAR: Domestic Abuse and Young People - 26-04-2022</a:t>
            </a:r>
          </a:p>
          <a:p>
            <a:r>
              <a:rPr lang="en-GB" sz="2200" dirty="0">
                <a:solidFill>
                  <a:schemeClr val="accent5">
                    <a:lumMod val="75000"/>
                  </a:schemeClr>
                </a:solidFill>
              </a:rPr>
              <a:t>WEBINAR: Safeguarding Disabled Children - 05-05-2022</a:t>
            </a:r>
          </a:p>
          <a:p>
            <a:r>
              <a:rPr lang="en-GB" sz="2200" dirty="0"/>
              <a:t>WEBINAR: Introduction to Domestic Abuse - 09-05-2022</a:t>
            </a:r>
          </a:p>
          <a:p>
            <a:r>
              <a:rPr lang="en-GB" sz="2200" dirty="0">
                <a:solidFill>
                  <a:schemeClr val="accent5">
                    <a:lumMod val="75000"/>
                  </a:schemeClr>
                </a:solidFill>
              </a:rPr>
              <a:t>WEBINAR: Early Help Assessment (EHA) and Team Around the Family  - 23-05-2022</a:t>
            </a:r>
          </a:p>
          <a:p>
            <a:r>
              <a:rPr lang="en-GB" sz="2200" dirty="0"/>
              <a:t>WEBINAR: Domestic Abuse and Young People - 25-05-2022</a:t>
            </a:r>
          </a:p>
          <a:p>
            <a:r>
              <a:rPr lang="en-GB" sz="2200" dirty="0">
                <a:solidFill>
                  <a:schemeClr val="accent5">
                    <a:lumMod val="75000"/>
                  </a:schemeClr>
                </a:solidFill>
              </a:rPr>
              <a:t>WEBINAR: Trauma Informed Practice - 07-06-2022</a:t>
            </a:r>
            <a:endParaRPr lang="en-GB" sz="2200" dirty="0">
              <a:solidFill>
                <a:schemeClr val="accent5">
                  <a:lumMod val="75000"/>
                </a:schemeClr>
              </a:solidFill>
              <a:latin typeface="Century Gothic" panose="020B0502020202020204" pitchFamily="34" charset="0"/>
            </a:endParaRPr>
          </a:p>
          <a:p>
            <a:pPr marL="0" indent="0">
              <a:buNone/>
            </a:pPr>
            <a:endParaRPr lang="en-GB" sz="800" dirty="0">
              <a:latin typeface="Century Gothic" panose="020B0502020202020204" pitchFamily="34" charset="0"/>
            </a:endParaRPr>
          </a:p>
          <a:p>
            <a:pPr>
              <a:lnSpc>
                <a:spcPct val="100000"/>
              </a:lnSpc>
              <a:spcBef>
                <a:spcPts val="600"/>
              </a:spcBef>
            </a:pPr>
            <a:endParaRPr lang="en-GB" sz="1000" dirty="0">
              <a:latin typeface="Century Gothic" panose="020B0502020202020204" pitchFamily="34" charset="0"/>
            </a:endParaRPr>
          </a:p>
          <a:p>
            <a:pPr marL="0" indent="0">
              <a:buNone/>
            </a:pPr>
            <a:r>
              <a:rPr lang="en-GB" sz="2400" dirty="0">
                <a:latin typeface="Century Gothic" panose="020B0502020202020204" pitchFamily="34" charset="0"/>
              </a:rPr>
              <a:t>Visit </a:t>
            </a:r>
            <a:r>
              <a:rPr lang="en-GB" sz="2400" dirty="0">
                <a:latin typeface="Century Gothic" panose="020B0502020202020204" pitchFamily="34" charset="0"/>
                <a:hlinkClick r:id="rId2"/>
              </a:rPr>
              <a:t>www.training.oscb.org.uk</a:t>
            </a:r>
            <a:r>
              <a:rPr lang="en-GB" sz="2400" dirty="0">
                <a:latin typeface="Century Gothic" panose="020B0502020202020204" pitchFamily="34" charset="0"/>
              </a:rPr>
              <a:t> for further dates, info and bookings</a:t>
            </a:r>
          </a:p>
          <a:p>
            <a:endParaRPr lang="en-GB" sz="2400" dirty="0"/>
          </a:p>
        </p:txBody>
      </p:sp>
      <p:pic>
        <p:nvPicPr>
          <p:cNvPr id="4" name="Picture 3">
            <a:extLst>
              <a:ext uri="{FF2B5EF4-FFF2-40B4-BE49-F238E27FC236}">
                <a16:creationId xmlns:a16="http://schemas.microsoft.com/office/drawing/2014/main" id="{81A89067-6EF3-49CF-8C20-BF56E596FE33}"/>
              </a:ext>
            </a:extLst>
          </p:cNvPr>
          <p:cNvPicPr>
            <a:picLocks noChangeAspect="1"/>
          </p:cNvPicPr>
          <p:nvPr/>
        </p:nvPicPr>
        <p:blipFill>
          <a:blip r:embed="rId3"/>
          <a:stretch>
            <a:fillRect/>
          </a:stretch>
        </p:blipFill>
        <p:spPr>
          <a:xfrm>
            <a:off x="8623494" y="463659"/>
            <a:ext cx="2759868" cy="1240993"/>
          </a:xfrm>
          <a:prstGeom prst="rect">
            <a:avLst/>
          </a:prstGeom>
        </p:spPr>
      </p:pic>
    </p:spTree>
    <p:extLst>
      <p:ext uri="{BB962C8B-B14F-4D97-AF65-F5344CB8AC3E}">
        <p14:creationId xmlns:p14="http://schemas.microsoft.com/office/powerpoint/2010/main" val="28320230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TotalTime>
  <Words>820</Words>
  <Application>Microsoft Office PowerPoint</Application>
  <PresentationFormat>Widescreen</PresentationFormat>
  <Paragraphs>76</Paragraphs>
  <Slides>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Century Gothic</vt:lpstr>
      <vt:lpstr>Open Sans</vt:lpstr>
      <vt:lpstr>Office Theme</vt:lpstr>
      <vt:lpstr>PowerPoint Presentation</vt:lpstr>
      <vt:lpstr>The ‘Threshold of needs’ has been updated:</vt:lpstr>
      <vt:lpstr>Locality and community support services </vt:lpstr>
      <vt:lpstr>Early help assessments</vt:lpstr>
      <vt:lpstr>Child exploitation</vt:lpstr>
      <vt:lpstr>Safeguarding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Bishop, Kay - Safeguarding</dc:creator>
  <cp:lastModifiedBy>Kinnell, Carole - Oxfordshire County Council</cp:lastModifiedBy>
  <cp:revision>31</cp:revision>
  <dcterms:created xsi:type="dcterms:W3CDTF">2021-06-16T10:27:46Z</dcterms:created>
  <dcterms:modified xsi:type="dcterms:W3CDTF">2022-05-19T08:40:23Z</dcterms:modified>
</cp:coreProperties>
</file>