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257" r:id="rId3"/>
    <p:sldId id="258" r:id="rId4"/>
    <p:sldId id="260" r:id="rId5"/>
    <p:sldId id="262" r:id="rId6"/>
    <p:sldId id="297" r:id="rId7"/>
    <p:sldId id="299" r:id="rId8"/>
    <p:sldId id="30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1D5AA-E55F-4E22-B216-3CFFE2BC3195}" type="datetimeFigureOut">
              <a:rPr lang="en-GB" smtClean="0"/>
              <a:t>03/02/2022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4DCFF9-409B-4908-B056-EF7EC3EE57A8}" type="slidenum">
              <a:rPr lang="en-GB" smtClean="0"/>
              <a:t>‹#›</a:t>
            </a:fld>
            <a:endParaRPr lang="en-GB"/>
          </a:p>
        </p:txBody>
      </p:sp>
    </p:spTree>
    <p:extLst>
      <p:ext uri="{BB962C8B-B14F-4D97-AF65-F5344CB8AC3E}">
        <p14:creationId xmlns:p14="http://schemas.microsoft.com/office/powerpoint/2010/main" val="496105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2020-21 the OSCB completed 8  ‘serious incidents’ for a ‘Rapid Review’ and 1 case of concern. This led to 2 CSPR and 1 local Partnership learning review. </a:t>
            </a:r>
          </a:p>
          <a:p>
            <a:endParaRPr lang="en-GB" dirty="0"/>
          </a:p>
          <a:p>
            <a:endParaRPr lang="en-GB" dirty="0"/>
          </a:p>
          <a:p>
            <a:r>
              <a:rPr lang="en-GB" dirty="0"/>
              <a:t>Learning points from the last 12 months:</a:t>
            </a:r>
          </a:p>
          <a:p>
            <a:pPr marL="171450" indent="-171450">
              <a:buFont typeface="Arial" panose="020B0604020202020204" pitchFamily="34" charset="0"/>
              <a:buChar char="•"/>
            </a:pPr>
            <a:r>
              <a:rPr lang="en-GB" dirty="0"/>
              <a:t>Maintain face to face contacts where possible</a:t>
            </a:r>
          </a:p>
          <a:p>
            <a:pPr marL="171450" indent="-171450">
              <a:buFont typeface="Arial" panose="020B0604020202020204" pitchFamily="34" charset="0"/>
              <a:buChar char="•"/>
            </a:pPr>
            <a:r>
              <a:rPr lang="en-GB" dirty="0"/>
              <a:t>Ensure that professionals maintain good contact with each other when making decisions on risk</a:t>
            </a:r>
          </a:p>
          <a:p>
            <a:pPr marL="171450" indent="-171450">
              <a:buFont typeface="Arial" panose="020B0604020202020204" pitchFamily="34" charset="0"/>
              <a:buChar char="•"/>
            </a:pPr>
            <a:r>
              <a:rPr lang="en-GB" dirty="0"/>
              <a:t>Think about the whole family e.g. share information across different parts of the health service</a:t>
            </a:r>
          </a:p>
          <a:p>
            <a:pPr marL="171450" indent="-171450">
              <a:buFont typeface="Arial" panose="020B0604020202020204" pitchFamily="34" charset="0"/>
              <a:buChar char="•"/>
            </a:pPr>
            <a:r>
              <a:rPr lang="en-GB" dirty="0"/>
              <a:t>Safeguarding risks on co-sleeping should be explained to both parents </a:t>
            </a:r>
          </a:p>
          <a:p>
            <a:pPr marL="171450" indent="-171450">
              <a:buFont typeface="Arial" panose="020B0604020202020204" pitchFamily="34" charset="0"/>
              <a:buChar char="•"/>
            </a:pPr>
            <a:r>
              <a:rPr lang="en-GB" dirty="0"/>
              <a:t>Look for ‘reachable moments in adolescent children’s lives’ </a:t>
            </a:r>
          </a:p>
          <a:p>
            <a:pPr marL="171450" indent="-171450">
              <a:buFont typeface="Arial" panose="020B0604020202020204" pitchFamily="34" charset="0"/>
              <a:buChar char="•"/>
            </a:pPr>
            <a:r>
              <a:rPr lang="en-GB" dirty="0"/>
              <a:t>Children are safer when they are in education</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In 2020-21 the OSCB  worked on ten reviews. Some of the reviews started before 2020. They concerned twelve children. Four were female and six were male. </a:t>
            </a:r>
          </a:p>
          <a:p>
            <a:pPr marL="0" indent="0">
              <a:buFont typeface="Arial" panose="020B0604020202020204" pitchFamily="34" charset="0"/>
              <a:buNone/>
            </a:pPr>
            <a:r>
              <a:rPr lang="en-GB" dirty="0"/>
              <a:t>Two reviews were published: Child K and the Jacob CSPR. They had local and national recommendations which are detailed in full in both reports.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In two of the </a:t>
            </a:r>
            <a:r>
              <a:rPr lang="en-GB" b="1" dirty="0"/>
              <a:t>three reviews on </a:t>
            </a:r>
            <a:r>
              <a:rPr lang="en-GB" dirty="0"/>
              <a:t>children under 5 years the child suffered physical abuse.</a:t>
            </a:r>
          </a:p>
          <a:p>
            <a:pPr marL="0" indent="0">
              <a:buFont typeface="Arial" panose="020B0604020202020204" pitchFamily="34" charset="0"/>
              <a:buNone/>
            </a:pPr>
            <a:r>
              <a:rPr lang="en-GB" dirty="0"/>
              <a:t>In </a:t>
            </a:r>
            <a:r>
              <a:rPr lang="en-GB" b="1" dirty="0"/>
              <a:t>three of the reviews </a:t>
            </a:r>
            <a:r>
              <a:rPr lang="en-GB" dirty="0"/>
              <a:t>on adolescent young people, mental wellbeing and suicidal behaviours were contributory factors. </a:t>
            </a:r>
          </a:p>
          <a:p>
            <a:pPr marL="0" indent="0">
              <a:buFont typeface="Arial" panose="020B0604020202020204" pitchFamily="34" charset="0"/>
              <a:buNone/>
            </a:pPr>
            <a:r>
              <a:rPr lang="en-GB" dirty="0"/>
              <a:t>Sadly, two of the reviews concerned children who are deceased. </a:t>
            </a:r>
          </a:p>
        </p:txBody>
      </p:sp>
      <p:sp>
        <p:nvSpPr>
          <p:cNvPr id="4" name="Slide Number Placeholder 3"/>
          <p:cNvSpPr>
            <a:spLocks noGrp="1"/>
          </p:cNvSpPr>
          <p:nvPr>
            <p:ph type="sldNum" sz="quarter" idx="5"/>
          </p:nvPr>
        </p:nvSpPr>
        <p:spPr/>
        <p:txBody>
          <a:bodyPr/>
          <a:lstStyle/>
          <a:p>
            <a:fld id="{0487E620-8B79-4808-A7D0-D997EA72B425}" type="slidenum">
              <a:rPr lang="en-GB" smtClean="0"/>
              <a:t>3</a:t>
            </a:fld>
            <a:endParaRPr lang="en-GB"/>
          </a:p>
        </p:txBody>
      </p:sp>
    </p:spTree>
    <p:extLst>
      <p:ext uri="{BB962C8B-B14F-4D97-AF65-F5344CB8AC3E}">
        <p14:creationId xmlns:p14="http://schemas.microsoft.com/office/powerpoint/2010/main" val="951128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24242"/>
                </a:solidFill>
                <a:effectLst/>
                <a:latin typeface="Open Sans" panose="020B0606030504020204" pitchFamily="34" charset="0"/>
              </a:rPr>
              <a:t>Senior multi-agency representatives have taken part in two workshops, to develop a shared vision and approach for our work to safeguard adolescents from exploitation and ensure that they feel safe in their communities. The group has now begun to consider what could help equip multi-agency practitioners, managers, and strategic leaders across the partnership to work in this way, and importantly, how we might capture progress and the impact of what we do. We will begin to share this work more widely across the system in the New Year – so do watch out for the next update.</a:t>
            </a:r>
          </a:p>
          <a:p>
            <a:endParaRPr lang="en-GB" dirty="0"/>
          </a:p>
        </p:txBody>
      </p:sp>
      <p:sp>
        <p:nvSpPr>
          <p:cNvPr id="4" name="Slide Number Placeholder 3"/>
          <p:cNvSpPr>
            <a:spLocks noGrp="1"/>
          </p:cNvSpPr>
          <p:nvPr>
            <p:ph type="sldNum" sz="quarter" idx="5"/>
          </p:nvPr>
        </p:nvSpPr>
        <p:spPr/>
        <p:txBody>
          <a:bodyPr/>
          <a:lstStyle/>
          <a:p>
            <a:fld id="{254DCFF9-409B-4908-B056-EF7EC3EE57A8}" type="slidenum">
              <a:rPr lang="en-GB" smtClean="0"/>
              <a:t>4</a:t>
            </a:fld>
            <a:endParaRPr lang="en-GB"/>
          </a:p>
        </p:txBody>
      </p:sp>
    </p:spTree>
    <p:extLst>
      <p:ext uri="{BB962C8B-B14F-4D97-AF65-F5344CB8AC3E}">
        <p14:creationId xmlns:p14="http://schemas.microsoft.com/office/powerpoint/2010/main" val="2535710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576A34-69D2-48A1-A20C-AA83728093A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318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319A8-2E20-432A-8176-E0A299F284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B3D61D-C7E1-4EA3-B6F2-A1ACA4BB98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C57A9ED-C18E-4F00-A049-0A23BE0C281C}"/>
              </a:ext>
            </a:extLst>
          </p:cNvPr>
          <p:cNvSpPr>
            <a:spLocks noGrp="1"/>
          </p:cNvSpPr>
          <p:nvPr>
            <p:ph type="dt" sz="half" idx="10"/>
          </p:nvPr>
        </p:nvSpPr>
        <p:spPr/>
        <p:txBody>
          <a:bodyPr/>
          <a:lstStyle/>
          <a:p>
            <a:fld id="{CB74AFC3-BF49-4562-A289-FB879C81B1CB}" type="datetimeFigureOut">
              <a:rPr lang="en-GB" smtClean="0"/>
              <a:t>03/02/2022</a:t>
            </a:fld>
            <a:endParaRPr lang="en-GB"/>
          </a:p>
        </p:txBody>
      </p:sp>
      <p:sp>
        <p:nvSpPr>
          <p:cNvPr id="5" name="Footer Placeholder 4">
            <a:extLst>
              <a:ext uri="{FF2B5EF4-FFF2-40B4-BE49-F238E27FC236}">
                <a16:creationId xmlns:a16="http://schemas.microsoft.com/office/drawing/2014/main" id="{F4788700-9CCE-4C5D-9664-23B18525AD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C7A88A-8284-41B7-B96D-AABC7F2BEE16}"/>
              </a:ext>
            </a:extLst>
          </p:cNvPr>
          <p:cNvSpPr>
            <a:spLocks noGrp="1"/>
          </p:cNvSpPr>
          <p:nvPr>
            <p:ph type="sldNum" sz="quarter" idx="12"/>
          </p:nvPr>
        </p:nvSpPr>
        <p:spPr/>
        <p:txBody>
          <a:bodyPr/>
          <a:lstStyle/>
          <a:p>
            <a:fld id="{EDE59A8A-6D5B-419F-8134-4FA30629AF32}" type="slidenum">
              <a:rPr lang="en-GB" smtClean="0"/>
              <a:t>‹#›</a:t>
            </a:fld>
            <a:endParaRPr lang="en-GB"/>
          </a:p>
        </p:txBody>
      </p:sp>
    </p:spTree>
    <p:extLst>
      <p:ext uri="{BB962C8B-B14F-4D97-AF65-F5344CB8AC3E}">
        <p14:creationId xmlns:p14="http://schemas.microsoft.com/office/powerpoint/2010/main" val="1407496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CCED-CBB7-4577-9034-1953F01795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0CDC07-F070-4132-AEA0-617FB703F5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D94915-3E98-4F65-8AFD-94C5B3A2FBD2}"/>
              </a:ext>
            </a:extLst>
          </p:cNvPr>
          <p:cNvSpPr>
            <a:spLocks noGrp="1"/>
          </p:cNvSpPr>
          <p:nvPr>
            <p:ph type="dt" sz="half" idx="10"/>
          </p:nvPr>
        </p:nvSpPr>
        <p:spPr/>
        <p:txBody>
          <a:bodyPr/>
          <a:lstStyle/>
          <a:p>
            <a:fld id="{CB74AFC3-BF49-4562-A289-FB879C81B1CB}" type="datetimeFigureOut">
              <a:rPr lang="en-GB" smtClean="0"/>
              <a:t>03/02/2022</a:t>
            </a:fld>
            <a:endParaRPr lang="en-GB"/>
          </a:p>
        </p:txBody>
      </p:sp>
      <p:sp>
        <p:nvSpPr>
          <p:cNvPr id="5" name="Footer Placeholder 4">
            <a:extLst>
              <a:ext uri="{FF2B5EF4-FFF2-40B4-BE49-F238E27FC236}">
                <a16:creationId xmlns:a16="http://schemas.microsoft.com/office/drawing/2014/main" id="{88CBD7C9-5C11-4151-A4E8-70FD66F80B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FFF23D-FA4D-448E-BCF3-B1BA94BC25F0}"/>
              </a:ext>
            </a:extLst>
          </p:cNvPr>
          <p:cNvSpPr>
            <a:spLocks noGrp="1"/>
          </p:cNvSpPr>
          <p:nvPr>
            <p:ph type="sldNum" sz="quarter" idx="12"/>
          </p:nvPr>
        </p:nvSpPr>
        <p:spPr/>
        <p:txBody>
          <a:bodyPr/>
          <a:lstStyle/>
          <a:p>
            <a:fld id="{EDE59A8A-6D5B-419F-8134-4FA30629AF32}" type="slidenum">
              <a:rPr lang="en-GB" smtClean="0"/>
              <a:t>‹#›</a:t>
            </a:fld>
            <a:endParaRPr lang="en-GB"/>
          </a:p>
        </p:txBody>
      </p:sp>
    </p:spTree>
    <p:extLst>
      <p:ext uri="{BB962C8B-B14F-4D97-AF65-F5344CB8AC3E}">
        <p14:creationId xmlns:p14="http://schemas.microsoft.com/office/powerpoint/2010/main" val="1829587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BAA429-041F-42C8-8CAB-D86E3E3D69A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354F83-6EB4-48F6-A802-FA9B40818D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5BFED7-585E-4F45-95BF-2047563ED2D3}"/>
              </a:ext>
            </a:extLst>
          </p:cNvPr>
          <p:cNvSpPr>
            <a:spLocks noGrp="1"/>
          </p:cNvSpPr>
          <p:nvPr>
            <p:ph type="dt" sz="half" idx="10"/>
          </p:nvPr>
        </p:nvSpPr>
        <p:spPr/>
        <p:txBody>
          <a:bodyPr/>
          <a:lstStyle/>
          <a:p>
            <a:fld id="{CB74AFC3-BF49-4562-A289-FB879C81B1CB}" type="datetimeFigureOut">
              <a:rPr lang="en-GB" smtClean="0"/>
              <a:t>03/02/2022</a:t>
            </a:fld>
            <a:endParaRPr lang="en-GB"/>
          </a:p>
        </p:txBody>
      </p:sp>
      <p:sp>
        <p:nvSpPr>
          <p:cNvPr id="5" name="Footer Placeholder 4">
            <a:extLst>
              <a:ext uri="{FF2B5EF4-FFF2-40B4-BE49-F238E27FC236}">
                <a16:creationId xmlns:a16="http://schemas.microsoft.com/office/drawing/2014/main" id="{1024727B-3642-4A23-B7AC-AA726B851F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91ED7E-6A36-4889-9258-193C3D412BF3}"/>
              </a:ext>
            </a:extLst>
          </p:cNvPr>
          <p:cNvSpPr>
            <a:spLocks noGrp="1"/>
          </p:cNvSpPr>
          <p:nvPr>
            <p:ph type="sldNum" sz="quarter" idx="12"/>
          </p:nvPr>
        </p:nvSpPr>
        <p:spPr/>
        <p:txBody>
          <a:bodyPr/>
          <a:lstStyle/>
          <a:p>
            <a:fld id="{EDE59A8A-6D5B-419F-8134-4FA30629AF32}" type="slidenum">
              <a:rPr lang="en-GB" smtClean="0"/>
              <a:t>‹#›</a:t>
            </a:fld>
            <a:endParaRPr lang="en-GB"/>
          </a:p>
        </p:txBody>
      </p:sp>
    </p:spTree>
    <p:extLst>
      <p:ext uri="{BB962C8B-B14F-4D97-AF65-F5344CB8AC3E}">
        <p14:creationId xmlns:p14="http://schemas.microsoft.com/office/powerpoint/2010/main" val="1471619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201944-C69A-4F56-911B-04BC27942D86}" type="datetimeFigureOut">
              <a:rPr lang="en-GB" smtClean="0"/>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D755C8-6334-48C4-8577-05CA4E2AB8F1}" type="slidenum">
              <a:rPr lang="en-GB" smtClean="0"/>
              <a:t>‹#›</a:t>
            </a:fld>
            <a:endParaRPr lang="en-GB"/>
          </a:p>
        </p:txBody>
      </p:sp>
    </p:spTree>
    <p:extLst>
      <p:ext uri="{BB962C8B-B14F-4D97-AF65-F5344CB8AC3E}">
        <p14:creationId xmlns:p14="http://schemas.microsoft.com/office/powerpoint/2010/main" val="4135853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201944-C69A-4F56-911B-04BC27942D86}" type="datetimeFigureOut">
              <a:rPr lang="en-GB" smtClean="0"/>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D755C8-6334-48C4-8577-05CA4E2AB8F1}" type="slidenum">
              <a:rPr lang="en-GB" smtClean="0"/>
              <a:t>‹#›</a:t>
            </a:fld>
            <a:endParaRPr lang="en-GB"/>
          </a:p>
        </p:txBody>
      </p:sp>
    </p:spTree>
    <p:extLst>
      <p:ext uri="{BB962C8B-B14F-4D97-AF65-F5344CB8AC3E}">
        <p14:creationId xmlns:p14="http://schemas.microsoft.com/office/powerpoint/2010/main" val="2269826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201944-C69A-4F56-911B-04BC27942D86}" type="datetimeFigureOut">
              <a:rPr lang="en-GB" smtClean="0"/>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D755C8-6334-48C4-8577-05CA4E2AB8F1}" type="slidenum">
              <a:rPr lang="en-GB" smtClean="0"/>
              <a:t>‹#›</a:t>
            </a:fld>
            <a:endParaRPr lang="en-GB"/>
          </a:p>
        </p:txBody>
      </p:sp>
    </p:spTree>
    <p:extLst>
      <p:ext uri="{BB962C8B-B14F-4D97-AF65-F5344CB8AC3E}">
        <p14:creationId xmlns:p14="http://schemas.microsoft.com/office/powerpoint/2010/main" val="1231460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01944-C69A-4F56-911B-04BC27942D86}" type="datetimeFigureOut">
              <a:rPr lang="en-GB" smtClean="0"/>
              <a:t>03/02/2022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D755C8-6334-48C4-8577-05CA4E2AB8F1}" type="slidenum">
              <a:rPr lang="en-GB" smtClean="0"/>
              <a:t>‹#›</a:t>
            </a:fld>
            <a:endParaRPr lang="en-GB"/>
          </a:p>
        </p:txBody>
      </p:sp>
    </p:spTree>
    <p:extLst>
      <p:ext uri="{BB962C8B-B14F-4D97-AF65-F5344CB8AC3E}">
        <p14:creationId xmlns:p14="http://schemas.microsoft.com/office/powerpoint/2010/main" val="3659858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201944-C69A-4F56-911B-04BC27942D86}" type="datetimeFigureOut">
              <a:rPr lang="en-GB" smtClean="0"/>
              <a:t>03/02/2022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D755C8-6334-48C4-8577-05CA4E2AB8F1}" type="slidenum">
              <a:rPr lang="en-GB" smtClean="0"/>
              <a:t>‹#›</a:t>
            </a:fld>
            <a:endParaRPr lang="en-GB"/>
          </a:p>
        </p:txBody>
      </p:sp>
    </p:spTree>
    <p:extLst>
      <p:ext uri="{BB962C8B-B14F-4D97-AF65-F5344CB8AC3E}">
        <p14:creationId xmlns:p14="http://schemas.microsoft.com/office/powerpoint/2010/main" val="45716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201944-C69A-4F56-911B-04BC27942D86}" type="datetimeFigureOut">
              <a:rPr lang="en-GB" smtClean="0"/>
              <a:t>03/02/2022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D755C8-6334-48C4-8577-05CA4E2AB8F1}" type="slidenum">
              <a:rPr lang="en-GB" smtClean="0"/>
              <a:t>‹#›</a:t>
            </a:fld>
            <a:endParaRPr lang="en-GB"/>
          </a:p>
        </p:txBody>
      </p:sp>
    </p:spTree>
    <p:extLst>
      <p:ext uri="{BB962C8B-B14F-4D97-AF65-F5344CB8AC3E}">
        <p14:creationId xmlns:p14="http://schemas.microsoft.com/office/powerpoint/2010/main" val="2731858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201944-C69A-4F56-911B-04BC27942D86}" type="datetimeFigureOut">
              <a:rPr lang="en-GB" smtClean="0"/>
              <a:t>03/02/2022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D755C8-6334-48C4-8577-05CA4E2AB8F1}" type="slidenum">
              <a:rPr lang="en-GB" smtClean="0"/>
              <a:t>‹#›</a:t>
            </a:fld>
            <a:endParaRPr lang="en-GB"/>
          </a:p>
        </p:txBody>
      </p:sp>
    </p:spTree>
    <p:extLst>
      <p:ext uri="{BB962C8B-B14F-4D97-AF65-F5344CB8AC3E}">
        <p14:creationId xmlns:p14="http://schemas.microsoft.com/office/powerpoint/2010/main" val="2927640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201944-C69A-4F56-911B-04BC27942D86}" type="datetimeFigureOut">
              <a:rPr lang="en-GB" smtClean="0"/>
              <a:t>03/02/2022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D755C8-6334-48C4-8577-05CA4E2AB8F1}" type="slidenum">
              <a:rPr lang="en-GB" smtClean="0"/>
              <a:t>‹#›</a:t>
            </a:fld>
            <a:endParaRPr lang="en-GB"/>
          </a:p>
        </p:txBody>
      </p:sp>
    </p:spTree>
    <p:extLst>
      <p:ext uri="{BB962C8B-B14F-4D97-AF65-F5344CB8AC3E}">
        <p14:creationId xmlns:p14="http://schemas.microsoft.com/office/powerpoint/2010/main" val="95503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DF386-1FEA-43ED-8EAA-513A378EF1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AB5F13-4BC2-4F66-B50F-B98CC2B033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BB0262-FC8A-40AD-85CE-93574766F604}"/>
              </a:ext>
            </a:extLst>
          </p:cNvPr>
          <p:cNvSpPr>
            <a:spLocks noGrp="1"/>
          </p:cNvSpPr>
          <p:nvPr>
            <p:ph type="dt" sz="half" idx="10"/>
          </p:nvPr>
        </p:nvSpPr>
        <p:spPr/>
        <p:txBody>
          <a:bodyPr/>
          <a:lstStyle/>
          <a:p>
            <a:fld id="{CB74AFC3-BF49-4562-A289-FB879C81B1CB}" type="datetimeFigureOut">
              <a:rPr lang="en-GB" smtClean="0"/>
              <a:t>03/02/2022</a:t>
            </a:fld>
            <a:endParaRPr lang="en-GB"/>
          </a:p>
        </p:txBody>
      </p:sp>
      <p:sp>
        <p:nvSpPr>
          <p:cNvPr id="5" name="Footer Placeholder 4">
            <a:extLst>
              <a:ext uri="{FF2B5EF4-FFF2-40B4-BE49-F238E27FC236}">
                <a16:creationId xmlns:a16="http://schemas.microsoft.com/office/drawing/2014/main" id="{1C359CBE-7449-4FAE-9A75-A3372F36D5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30E644-5EB6-4203-B9BF-1B3EC3A7B7EC}"/>
              </a:ext>
            </a:extLst>
          </p:cNvPr>
          <p:cNvSpPr>
            <a:spLocks noGrp="1"/>
          </p:cNvSpPr>
          <p:nvPr>
            <p:ph type="sldNum" sz="quarter" idx="12"/>
          </p:nvPr>
        </p:nvSpPr>
        <p:spPr/>
        <p:txBody>
          <a:bodyPr/>
          <a:lstStyle/>
          <a:p>
            <a:fld id="{EDE59A8A-6D5B-419F-8134-4FA30629AF32}" type="slidenum">
              <a:rPr lang="en-GB" smtClean="0"/>
              <a:t>‹#›</a:t>
            </a:fld>
            <a:endParaRPr lang="en-GB"/>
          </a:p>
        </p:txBody>
      </p:sp>
    </p:spTree>
    <p:extLst>
      <p:ext uri="{BB962C8B-B14F-4D97-AF65-F5344CB8AC3E}">
        <p14:creationId xmlns:p14="http://schemas.microsoft.com/office/powerpoint/2010/main" val="2326289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201944-C69A-4F56-911B-04BC27942D86}" type="datetimeFigureOut">
              <a:rPr lang="en-GB" smtClean="0"/>
              <a:t>03/02/2022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D755C8-6334-48C4-8577-05CA4E2AB8F1}" type="slidenum">
              <a:rPr lang="en-GB" smtClean="0"/>
              <a:t>‹#›</a:t>
            </a:fld>
            <a:endParaRPr lang="en-GB"/>
          </a:p>
        </p:txBody>
      </p:sp>
    </p:spTree>
    <p:extLst>
      <p:ext uri="{BB962C8B-B14F-4D97-AF65-F5344CB8AC3E}">
        <p14:creationId xmlns:p14="http://schemas.microsoft.com/office/powerpoint/2010/main" val="334324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201944-C69A-4F56-911B-04BC27942D86}" type="datetimeFigureOut">
              <a:rPr lang="en-GB" smtClean="0"/>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D755C8-6334-48C4-8577-05CA4E2AB8F1}" type="slidenum">
              <a:rPr lang="en-GB" smtClean="0"/>
              <a:t>‹#›</a:t>
            </a:fld>
            <a:endParaRPr lang="en-GB"/>
          </a:p>
        </p:txBody>
      </p:sp>
    </p:spTree>
    <p:extLst>
      <p:ext uri="{BB962C8B-B14F-4D97-AF65-F5344CB8AC3E}">
        <p14:creationId xmlns:p14="http://schemas.microsoft.com/office/powerpoint/2010/main" val="172433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201944-C69A-4F56-911B-04BC27942D86}" type="datetimeFigureOut">
              <a:rPr lang="en-GB" smtClean="0"/>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D755C8-6334-48C4-8577-05CA4E2AB8F1}" type="slidenum">
              <a:rPr lang="en-GB" smtClean="0"/>
              <a:t>‹#›</a:t>
            </a:fld>
            <a:endParaRPr lang="en-GB"/>
          </a:p>
        </p:txBody>
      </p:sp>
    </p:spTree>
    <p:extLst>
      <p:ext uri="{BB962C8B-B14F-4D97-AF65-F5344CB8AC3E}">
        <p14:creationId xmlns:p14="http://schemas.microsoft.com/office/powerpoint/2010/main" val="585904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B519A-FFCA-47CF-901B-BDF6756297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34DA39-D415-4456-97EA-8E00EEB977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0592BD-530B-4438-BC59-FA9D52E978CE}"/>
              </a:ext>
            </a:extLst>
          </p:cNvPr>
          <p:cNvSpPr>
            <a:spLocks noGrp="1"/>
          </p:cNvSpPr>
          <p:nvPr>
            <p:ph type="dt" sz="half" idx="10"/>
          </p:nvPr>
        </p:nvSpPr>
        <p:spPr/>
        <p:txBody>
          <a:bodyPr/>
          <a:lstStyle/>
          <a:p>
            <a:fld id="{CB74AFC3-BF49-4562-A289-FB879C81B1CB}" type="datetimeFigureOut">
              <a:rPr lang="en-GB" smtClean="0"/>
              <a:t>03/02/2022</a:t>
            </a:fld>
            <a:endParaRPr lang="en-GB"/>
          </a:p>
        </p:txBody>
      </p:sp>
      <p:sp>
        <p:nvSpPr>
          <p:cNvPr id="5" name="Footer Placeholder 4">
            <a:extLst>
              <a:ext uri="{FF2B5EF4-FFF2-40B4-BE49-F238E27FC236}">
                <a16:creationId xmlns:a16="http://schemas.microsoft.com/office/drawing/2014/main" id="{444A56D1-D29F-42D0-A140-F5C0BDB423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2834CC-908B-4780-A5A9-04E956DC93AB}"/>
              </a:ext>
            </a:extLst>
          </p:cNvPr>
          <p:cNvSpPr>
            <a:spLocks noGrp="1"/>
          </p:cNvSpPr>
          <p:nvPr>
            <p:ph type="sldNum" sz="quarter" idx="12"/>
          </p:nvPr>
        </p:nvSpPr>
        <p:spPr/>
        <p:txBody>
          <a:bodyPr/>
          <a:lstStyle/>
          <a:p>
            <a:fld id="{EDE59A8A-6D5B-419F-8134-4FA30629AF32}" type="slidenum">
              <a:rPr lang="en-GB" smtClean="0"/>
              <a:t>‹#›</a:t>
            </a:fld>
            <a:endParaRPr lang="en-GB"/>
          </a:p>
        </p:txBody>
      </p:sp>
    </p:spTree>
    <p:extLst>
      <p:ext uri="{BB962C8B-B14F-4D97-AF65-F5344CB8AC3E}">
        <p14:creationId xmlns:p14="http://schemas.microsoft.com/office/powerpoint/2010/main" val="93656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6449C-F7FF-4F22-9CA2-0907ADBD28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C7D9FE-7468-4CCC-8906-863D7A5EEE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8B930D-DDEF-4809-B754-B6BC35AE5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82E3B1-7ABB-4942-A1C3-75B8263D9BFE}"/>
              </a:ext>
            </a:extLst>
          </p:cNvPr>
          <p:cNvSpPr>
            <a:spLocks noGrp="1"/>
          </p:cNvSpPr>
          <p:nvPr>
            <p:ph type="dt" sz="half" idx="10"/>
          </p:nvPr>
        </p:nvSpPr>
        <p:spPr/>
        <p:txBody>
          <a:bodyPr/>
          <a:lstStyle/>
          <a:p>
            <a:fld id="{CB74AFC3-BF49-4562-A289-FB879C81B1CB}" type="datetimeFigureOut">
              <a:rPr lang="en-GB" smtClean="0"/>
              <a:t>03/02/2022</a:t>
            </a:fld>
            <a:endParaRPr lang="en-GB"/>
          </a:p>
        </p:txBody>
      </p:sp>
      <p:sp>
        <p:nvSpPr>
          <p:cNvPr id="6" name="Footer Placeholder 5">
            <a:extLst>
              <a:ext uri="{FF2B5EF4-FFF2-40B4-BE49-F238E27FC236}">
                <a16:creationId xmlns:a16="http://schemas.microsoft.com/office/drawing/2014/main" id="{C60CC4EE-B102-4BED-810F-07574EB128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058816-A69B-4003-AC76-7F46CDD0ABE4}"/>
              </a:ext>
            </a:extLst>
          </p:cNvPr>
          <p:cNvSpPr>
            <a:spLocks noGrp="1"/>
          </p:cNvSpPr>
          <p:nvPr>
            <p:ph type="sldNum" sz="quarter" idx="12"/>
          </p:nvPr>
        </p:nvSpPr>
        <p:spPr/>
        <p:txBody>
          <a:bodyPr/>
          <a:lstStyle/>
          <a:p>
            <a:fld id="{EDE59A8A-6D5B-419F-8134-4FA30629AF32}" type="slidenum">
              <a:rPr lang="en-GB" smtClean="0"/>
              <a:t>‹#›</a:t>
            </a:fld>
            <a:endParaRPr lang="en-GB"/>
          </a:p>
        </p:txBody>
      </p:sp>
    </p:spTree>
    <p:extLst>
      <p:ext uri="{BB962C8B-B14F-4D97-AF65-F5344CB8AC3E}">
        <p14:creationId xmlns:p14="http://schemas.microsoft.com/office/powerpoint/2010/main" val="1895618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61EE-CEFA-42B7-9EFD-3C0907D145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80FF6A-1D9E-4517-AD83-E9F1C365DD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C276F8-8C90-4724-839F-BDFA8EBAD1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AFD7053-557E-4A49-A316-E3F651C82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A6D6F8-27DD-4988-AB86-D78050A482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01AD269-4213-4417-81F4-707D2E68EB30}"/>
              </a:ext>
            </a:extLst>
          </p:cNvPr>
          <p:cNvSpPr>
            <a:spLocks noGrp="1"/>
          </p:cNvSpPr>
          <p:nvPr>
            <p:ph type="dt" sz="half" idx="10"/>
          </p:nvPr>
        </p:nvSpPr>
        <p:spPr/>
        <p:txBody>
          <a:bodyPr/>
          <a:lstStyle/>
          <a:p>
            <a:fld id="{CB74AFC3-BF49-4562-A289-FB879C81B1CB}" type="datetimeFigureOut">
              <a:rPr lang="en-GB" smtClean="0"/>
              <a:t>03/02/2022</a:t>
            </a:fld>
            <a:endParaRPr lang="en-GB"/>
          </a:p>
        </p:txBody>
      </p:sp>
      <p:sp>
        <p:nvSpPr>
          <p:cNvPr id="8" name="Footer Placeholder 7">
            <a:extLst>
              <a:ext uri="{FF2B5EF4-FFF2-40B4-BE49-F238E27FC236}">
                <a16:creationId xmlns:a16="http://schemas.microsoft.com/office/drawing/2014/main" id="{EC79AE55-8101-4638-B690-34AC9AFACD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9B3130-0F47-43AD-BC92-7193D2BF4948}"/>
              </a:ext>
            </a:extLst>
          </p:cNvPr>
          <p:cNvSpPr>
            <a:spLocks noGrp="1"/>
          </p:cNvSpPr>
          <p:nvPr>
            <p:ph type="sldNum" sz="quarter" idx="12"/>
          </p:nvPr>
        </p:nvSpPr>
        <p:spPr/>
        <p:txBody>
          <a:bodyPr/>
          <a:lstStyle/>
          <a:p>
            <a:fld id="{EDE59A8A-6D5B-419F-8134-4FA30629AF32}" type="slidenum">
              <a:rPr lang="en-GB" smtClean="0"/>
              <a:t>‹#›</a:t>
            </a:fld>
            <a:endParaRPr lang="en-GB"/>
          </a:p>
        </p:txBody>
      </p:sp>
    </p:spTree>
    <p:extLst>
      <p:ext uri="{BB962C8B-B14F-4D97-AF65-F5344CB8AC3E}">
        <p14:creationId xmlns:p14="http://schemas.microsoft.com/office/powerpoint/2010/main" val="2696094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0101E-7C76-4B80-8A9B-E5B9E0474A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7D8546-13C2-4981-BCEB-DF67F6BFF474}"/>
              </a:ext>
            </a:extLst>
          </p:cNvPr>
          <p:cNvSpPr>
            <a:spLocks noGrp="1"/>
          </p:cNvSpPr>
          <p:nvPr>
            <p:ph type="dt" sz="half" idx="10"/>
          </p:nvPr>
        </p:nvSpPr>
        <p:spPr/>
        <p:txBody>
          <a:bodyPr/>
          <a:lstStyle/>
          <a:p>
            <a:fld id="{CB74AFC3-BF49-4562-A289-FB879C81B1CB}" type="datetimeFigureOut">
              <a:rPr lang="en-GB" smtClean="0"/>
              <a:t>03/02/2022</a:t>
            </a:fld>
            <a:endParaRPr lang="en-GB"/>
          </a:p>
        </p:txBody>
      </p:sp>
      <p:sp>
        <p:nvSpPr>
          <p:cNvPr id="4" name="Footer Placeholder 3">
            <a:extLst>
              <a:ext uri="{FF2B5EF4-FFF2-40B4-BE49-F238E27FC236}">
                <a16:creationId xmlns:a16="http://schemas.microsoft.com/office/drawing/2014/main" id="{587EFBCE-0C88-485F-A090-CEE6C6C697E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F4B0CD0-E9B0-467D-843F-E626D7A84252}"/>
              </a:ext>
            </a:extLst>
          </p:cNvPr>
          <p:cNvSpPr>
            <a:spLocks noGrp="1"/>
          </p:cNvSpPr>
          <p:nvPr>
            <p:ph type="sldNum" sz="quarter" idx="12"/>
          </p:nvPr>
        </p:nvSpPr>
        <p:spPr/>
        <p:txBody>
          <a:bodyPr/>
          <a:lstStyle/>
          <a:p>
            <a:fld id="{EDE59A8A-6D5B-419F-8134-4FA30629AF32}" type="slidenum">
              <a:rPr lang="en-GB" smtClean="0"/>
              <a:t>‹#›</a:t>
            </a:fld>
            <a:endParaRPr lang="en-GB"/>
          </a:p>
        </p:txBody>
      </p:sp>
    </p:spTree>
    <p:extLst>
      <p:ext uri="{BB962C8B-B14F-4D97-AF65-F5344CB8AC3E}">
        <p14:creationId xmlns:p14="http://schemas.microsoft.com/office/powerpoint/2010/main" val="358722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0B9631-08F2-49F3-A613-AFCBBC5A90BE}"/>
              </a:ext>
            </a:extLst>
          </p:cNvPr>
          <p:cNvSpPr>
            <a:spLocks noGrp="1"/>
          </p:cNvSpPr>
          <p:nvPr>
            <p:ph type="dt" sz="half" idx="10"/>
          </p:nvPr>
        </p:nvSpPr>
        <p:spPr/>
        <p:txBody>
          <a:bodyPr/>
          <a:lstStyle/>
          <a:p>
            <a:fld id="{CB74AFC3-BF49-4562-A289-FB879C81B1CB}" type="datetimeFigureOut">
              <a:rPr lang="en-GB" smtClean="0"/>
              <a:t>03/02/2022</a:t>
            </a:fld>
            <a:endParaRPr lang="en-GB"/>
          </a:p>
        </p:txBody>
      </p:sp>
      <p:sp>
        <p:nvSpPr>
          <p:cNvPr id="3" name="Footer Placeholder 2">
            <a:extLst>
              <a:ext uri="{FF2B5EF4-FFF2-40B4-BE49-F238E27FC236}">
                <a16:creationId xmlns:a16="http://schemas.microsoft.com/office/drawing/2014/main" id="{C12B1090-91EE-47BF-B576-7FE45BE4E5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D721AB9-09F8-4600-B61B-A14187F4A5BF}"/>
              </a:ext>
            </a:extLst>
          </p:cNvPr>
          <p:cNvSpPr>
            <a:spLocks noGrp="1"/>
          </p:cNvSpPr>
          <p:nvPr>
            <p:ph type="sldNum" sz="quarter" idx="12"/>
          </p:nvPr>
        </p:nvSpPr>
        <p:spPr/>
        <p:txBody>
          <a:bodyPr/>
          <a:lstStyle/>
          <a:p>
            <a:fld id="{EDE59A8A-6D5B-419F-8134-4FA30629AF32}" type="slidenum">
              <a:rPr lang="en-GB" smtClean="0"/>
              <a:t>‹#›</a:t>
            </a:fld>
            <a:endParaRPr lang="en-GB"/>
          </a:p>
        </p:txBody>
      </p:sp>
    </p:spTree>
    <p:extLst>
      <p:ext uri="{BB962C8B-B14F-4D97-AF65-F5344CB8AC3E}">
        <p14:creationId xmlns:p14="http://schemas.microsoft.com/office/powerpoint/2010/main" val="321177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2AE78-27BE-4D3E-ABDC-67588B8586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41105FA-D0A1-4276-9B3B-AF4605E5EC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C318134-8EC7-4603-A463-45877C5C5A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FAC5A6-0CD1-4BCD-97D9-BD9070B9F038}"/>
              </a:ext>
            </a:extLst>
          </p:cNvPr>
          <p:cNvSpPr>
            <a:spLocks noGrp="1"/>
          </p:cNvSpPr>
          <p:nvPr>
            <p:ph type="dt" sz="half" idx="10"/>
          </p:nvPr>
        </p:nvSpPr>
        <p:spPr/>
        <p:txBody>
          <a:bodyPr/>
          <a:lstStyle/>
          <a:p>
            <a:fld id="{CB74AFC3-BF49-4562-A289-FB879C81B1CB}" type="datetimeFigureOut">
              <a:rPr lang="en-GB" smtClean="0"/>
              <a:t>03/02/2022</a:t>
            </a:fld>
            <a:endParaRPr lang="en-GB"/>
          </a:p>
        </p:txBody>
      </p:sp>
      <p:sp>
        <p:nvSpPr>
          <p:cNvPr id="6" name="Footer Placeholder 5">
            <a:extLst>
              <a:ext uri="{FF2B5EF4-FFF2-40B4-BE49-F238E27FC236}">
                <a16:creationId xmlns:a16="http://schemas.microsoft.com/office/drawing/2014/main" id="{08CEFE03-1BAE-496E-8EA7-46A153CECB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3090D0-CB39-441F-87B8-D6B9DBC3F36F}"/>
              </a:ext>
            </a:extLst>
          </p:cNvPr>
          <p:cNvSpPr>
            <a:spLocks noGrp="1"/>
          </p:cNvSpPr>
          <p:nvPr>
            <p:ph type="sldNum" sz="quarter" idx="12"/>
          </p:nvPr>
        </p:nvSpPr>
        <p:spPr/>
        <p:txBody>
          <a:bodyPr/>
          <a:lstStyle/>
          <a:p>
            <a:fld id="{EDE59A8A-6D5B-419F-8134-4FA30629AF32}" type="slidenum">
              <a:rPr lang="en-GB" smtClean="0"/>
              <a:t>‹#›</a:t>
            </a:fld>
            <a:endParaRPr lang="en-GB"/>
          </a:p>
        </p:txBody>
      </p:sp>
    </p:spTree>
    <p:extLst>
      <p:ext uri="{BB962C8B-B14F-4D97-AF65-F5344CB8AC3E}">
        <p14:creationId xmlns:p14="http://schemas.microsoft.com/office/powerpoint/2010/main" val="3744855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2AFDF-DA6F-4238-882D-94F39D53D5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6FAC97-8AF3-420E-8798-601149120B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7D7100-75DD-4301-A270-6511DF5932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1D264A-4E07-4BA3-89B5-0C8BA24EA281}"/>
              </a:ext>
            </a:extLst>
          </p:cNvPr>
          <p:cNvSpPr>
            <a:spLocks noGrp="1"/>
          </p:cNvSpPr>
          <p:nvPr>
            <p:ph type="dt" sz="half" idx="10"/>
          </p:nvPr>
        </p:nvSpPr>
        <p:spPr/>
        <p:txBody>
          <a:bodyPr/>
          <a:lstStyle/>
          <a:p>
            <a:fld id="{CB74AFC3-BF49-4562-A289-FB879C81B1CB}" type="datetimeFigureOut">
              <a:rPr lang="en-GB" smtClean="0"/>
              <a:t>03/02/2022</a:t>
            </a:fld>
            <a:endParaRPr lang="en-GB"/>
          </a:p>
        </p:txBody>
      </p:sp>
      <p:sp>
        <p:nvSpPr>
          <p:cNvPr id="6" name="Footer Placeholder 5">
            <a:extLst>
              <a:ext uri="{FF2B5EF4-FFF2-40B4-BE49-F238E27FC236}">
                <a16:creationId xmlns:a16="http://schemas.microsoft.com/office/drawing/2014/main" id="{37B39CAA-E917-4040-A91B-EB7CC00EA9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17E223-2EAD-4AB4-8B86-C3EF35D1CD88}"/>
              </a:ext>
            </a:extLst>
          </p:cNvPr>
          <p:cNvSpPr>
            <a:spLocks noGrp="1"/>
          </p:cNvSpPr>
          <p:nvPr>
            <p:ph type="sldNum" sz="quarter" idx="12"/>
          </p:nvPr>
        </p:nvSpPr>
        <p:spPr/>
        <p:txBody>
          <a:bodyPr/>
          <a:lstStyle/>
          <a:p>
            <a:fld id="{EDE59A8A-6D5B-419F-8134-4FA30629AF32}" type="slidenum">
              <a:rPr lang="en-GB" smtClean="0"/>
              <a:t>‹#›</a:t>
            </a:fld>
            <a:endParaRPr lang="en-GB"/>
          </a:p>
        </p:txBody>
      </p:sp>
    </p:spTree>
    <p:extLst>
      <p:ext uri="{BB962C8B-B14F-4D97-AF65-F5344CB8AC3E}">
        <p14:creationId xmlns:p14="http://schemas.microsoft.com/office/powerpoint/2010/main" val="366153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D6FF57-39AF-42CD-A6E2-FAFC3E6BD9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730B47-E5C2-4FB8-9363-EB73C748CF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85553F-06A0-4847-8F21-1302F60421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74AFC3-BF49-4562-A289-FB879C81B1CB}" type="datetimeFigureOut">
              <a:rPr lang="en-GB" smtClean="0"/>
              <a:t>03/02/2022</a:t>
            </a:fld>
            <a:endParaRPr lang="en-GB"/>
          </a:p>
        </p:txBody>
      </p:sp>
      <p:sp>
        <p:nvSpPr>
          <p:cNvPr id="5" name="Footer Placeholder 4">
            <a:extLst>
              <a:ext uri="{FF2B5EF4-FFF2-40B4-BE49-F238E27FC236}">
                <a16:creationId xmlns:a16="http://schemas.microsoft.com/office/drawing/2014/main" id="{708D38E0-8B2E-4BCD-A6E8-F58F1191E9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25F19FF-79D2-4498-9E12-8B5A463761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59A8A-6D5B-419F-8134-4FA30629AF32}" type="slidenum">
              <a:rPr lang="en-GB" smtClean="0"/>
              <a:t>‹#›</a:t>
            </a:fld>
            <a:endParaRPr lang="en-GB"/>
          </a:p>
        </p:txBody>
      </p:sp>
    </p:spTree>
    <p:extLst>
      <p:ext uri="{BB962C8B-B14F-4D97-AF65-F5344CB8AC3E}">
        <p14:creationId xmlns:p14="http://schemas.microsoft.com/office/powerpoint/2010/main" val="773382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01944-C69A-4F56-911B-04BC27942D86}" type="datetimeFigureOut">
              <a:rPr lang="en-GB" smtClean="0"/>
              <a:t>03/02/2022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755C8-6334-48C4-8577-05CA4E2AB8F1}" type="slidenum">
              <a:rPr lang="en-GB" smtClean="0"/>
              <a:t>‹#›</a:t>
            </a:fld>
            <a:endParaRPr lang="en-GB"/>
          </a:p>
        </p:txBody>
      </p:sp>
    </p:spTree>
    <p:extLst>
      <p:ext uri="{BB962C8B-B14F-4D97-AF65-F5344CB8AC3E}">
        <p14:creationId xmlns:p14="http://schemas.microsoft.com/office/powerpoint/2010/main" val="1527689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oscb.org.uk/wp-content/uploads/2021/12/2021-12-09-Child-R-Learning-Summary.pdf" TargetMode="External"/><Relationship Id="rId2" Type="http://schemas.openxmlformats.org/officeDocument/2006/relationships/hyperlink" Target="https://www.oscb.org.uk/wp-content/uploads/2021/12/2021-12-09-Child-R-Serious-Case-Review-Report.pdf"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oscb.org.uk/wp-content/uploads/2021/09/Oxfordshire-Threshold-of-Needs-2021.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oscb.org.uk/documents/working-together-case-study-template/" TargetMode="External"/><Relationship Id="rId7" Type="http://schemas.openxmlformats.org/officeDocument/2006/relationships/hyperlink" Target="https://www.iicsa.org.uk/reports-recommendations/publications/investigation/cs-organised-network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oscb.org.uk/wp-content/uploads/2020/04/Oxon-Partnership-Brochure-FINAL-Apr20.pdf" TargetMode="External"/><Relationship Id="rId5" Type="http://schemas.openxmlformats.org/officeDocument/2006/relationships/hyperlink" Target="https://www.oscb.org.uk/wp-content/uploads/2020/10/CE-ScreeningTool_Form_Oct20.pdf" TargetMode="External"/><Relationship Id="rId4" Type="http://schemas.openxmlformats.org/officeDocument/2006/relationships/hyperlink" Target="mailto:OSCB@Oxfordshire.gov.u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lullabytrust.org.uk/safer-sleep-advice/"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hyperlink" Target="https://www.lullabytrust.org.uk/safer-sleep-advice/co-sleeping/" TargetMode="External"/><Relationship Id="rId4" Type="http://schemas.openxmlformats.org/officeDocument/2006/relationships/hyperlink" Target="https://liftthebaby.org.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training.oscb.org.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oscb.training@oxfordshire.gov.uk"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1">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Map&#10;&#10;Description automatically generated">
            <a:extLst>
              <a:ext uri="{FF2B5EF4-FFF2-40B4-BE49-F238E27FC236}">
                <a16:creationId xmlns:a16="http://schemas.microsoft.com/office/drawing/2014/main" id="{39069698-846A-4326-9107-58B13BF590F4}"/>
              </a:ext>
            </a:extLst>
          </p:cNvPr>
          <p:cNvPicPr>
            <a:picLocks noChangeAspect="1"/>
          </p:cNvPicPr>
          <p:nvPr/>
        </p:nvPicPr>
        <p:blipFill rotWithShape="1">
          <a:blip r:embed="rId2"/>
          <a:srcRect r="13821"/>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3" name="TextBox 2">
            <a:extLst>
              <a:ext uri="{FF2B5EF4-FFF2-40B4-BE49-F238E27FC236}">
                <a16:creationId xmlns:a16="http://schemas.microsoft.com/office/drawing/2014/main" id="{02F9B9B9-7530-4CE2-B38C-A96C430FAB3D}"/>
              </a:ext>
            </a:extLst>
          </p:cNvPr>
          <p:cNvSpPr txBox="1"/>
          <p:nvPr/>
        </p:nvSpPr>
        <p:spPr>
          <a:xfrm>
            <a:off x="1887523" y="4295163"/>
            <a:ext cx="5363022" cy="707886"/>
          </a:xfrm>
          <a:prstGeom prst="rect">
            <a:avLst/>
          </a:prstGeom>
          <a:noFill/>
        </p:spPr>
        <p:txBody>
          <a:bodyPr wrap="square" rtlCol="0">
            <a:spAutoFit/>
          </a:bodyPr>
          <a:lstStyle/>
          <a:p>
            <a:r>
              <a:rPr lang="en-GB" sz="4000" b="1" dirty="0">
                <a:solidFill>
                  <a:srgbClr val="0070C0"/>
                </a:solidFill>
              </a:rPr>
              <a:t>February 2022 update</a:t>
            </a:r>
          </a:p>
        </p:txBody>
      </p:sp>
    </p:spTree>
    <p:extLst>
      <p:ext uri="{BB962C8B-B14F-4D97-AF65-F5344CB8AC3E}">
        <p14:creationId xmlns:p14="http://schemas.microsoft.com/office/powerpoint/2010/main" val="3650147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38D90-BA39-48E9-A88C-177FDB0BFA6A}"/>
              </a:ext>
            </a:extLst>
          </p:cNvPr>
          <p:cNvSpPr>
            <a:spLocks noGrp="1"/>
          </p:cNvSpPr>
          <p:nvPr>
            <p:ph type="title"/>
          </p:nvPr>
        </p:nvSpPr>
        <p:spPr>
          <a:xfrm>
            <a:off x="838200" y="253665"/>
            <a:ext cx="10515600" cy="1086170"/>
          </a:xfrm>
        </p:spPr>
        <p:txBody>
          <a:bodyPr>
            <a:normAutofit fontScale="90000"/>
          </a:bodyPr>
          <a:lstStyle/>
          <a:p>
            <a:r>
              <a:rPr lang="en-GB" sz="4400" b="1" dirty="0">
                <a:solidFill>
                  <a:srgbClr val="0070C0"/>
                </a:solidFill>
                <a:effectLst/>
                <a:latin typeface="Arial" panose="020B0604020202020204" pitchFamily="34" charset="0"/>
                <a:ea typeface="Calibri" panose="020F0502020204030204" pitchFamily="34" charset="0"/>
              </a:rPr>
              <a:t>Child Safeguarding Practice Reviews</a:t>
            </a:r>
            <a:br>
              <a:rPr lang="en-GB" sz="4400" dirty="0">
                <a:effectLst/>
                <a:latin typeface="Arial" panose="020B0604020202020204" pitchFamily="34" charset="0"/>
                <a:ea typeface="Calibri" panose="020F0502020204030204" pitchFamily="34" charset="0"/>
              </a:rPr>
            </a:br>
            <a:endParaRPr lang="en-GB" dirty="0"/>
          </a:p>
        </p:txBody>
      </p:sp>
      <p:sp>
        <p:nvSpPr>
          <p:cNvPr id="3" name="Content Placeholder 2">
            <a:extLst>
              <a:ext uri="{FF2B5EF4-FFF2-40B4-BE49-F238E27FC236}">
                <a16:creationId xmlns:a16="http://schemas.microsoft.com/office/drawing/2014/main" id="{AC885F8C-84BE-4DA9-BBA8-5720FE931F1D}"/>
              </a:ext>
            </a:extLst>
          </p:cNvPr>
          <p:cNvSpPr>
            <a:spLocks noGrp="1"/>
          </p:cNvSpPr>
          <p:nvPr>
            <p:ph idx="1"/>
          </p:nvPr>
        </p:nvSpPr>
        <p:spPr>
          <a:xfrm>
            <a:off x="762699" y="839919"/>
            <a:ext cx="10515600" cy="2444371"/>
          </a:xfrm>
        </p:spPr>
        <p:txBody>
          <a:bodyPr/>
          <a:lstStyle/>
          <a:p>
            <a:r>
              <a:rPr lang="en-GB" sz="1800" dirty="0">
                <a:latin typeface="Arial" panose="020B0604020202020204" pitchFamily="34" charset="0"/>
                <a:ea typeface="Calibri" panose="020F0502020204030204" pitchFamily="34" charset="0"/>
              </a:rPr>
              <a:t>The Serious Case Review for Child R was published i</a:t>
            </a:r>
            <a:r>
              <a:rPr lang="en-GB" sz="1800" dirty="0">
                <a:effectLst/>
                <a:latin typeface="Arial" panose="020B0604020202020204" pitchFamily="34" charset="0"/>
                <a:ea typeface="Calibri" panose="020F0502020204030204" pitchFamily="34" charset="0"/>
              </a:rPr>
              <a:t>n December 2022.</a:t>
            </a:r>
          </a:p>
          <a:p>
            <a:r>
              <a:rPr lang="en-GB" sz="1800" dirty="0">
                <a:effectLst/>
                <a:latin typeface="Arial" panose="020B0604020202020204" pitchFamily="34" charset="0"/>
                <a:ea typeface="Calibri" panose="020F0502020204030204" pitchFamily="34" charset="0"/>
              </a:rPr>
              <a:t>Child R was thirteen years and seven months old when she died in an out of county residential placement. She had previously been in foster care in Oxfordshire and had also been treated in an Oxfordshire in-patient psychiatric unit prior to moving to the residential home. She was part of a large sibling group, who had been supported by services for some time. Safeguarding concerns included neglect, physical harm and sexual harm.</a:t>
            </a:r>
          </a:p>
          <a:p>
            <a:r>
              <a:rPr lang="en-GB" sz="1800" dirty="0">
                <a:effectLst/>
                <a:latin typeface="Arial" panose="020B0604020202020204" pitchFamily="34" charset="0"/>
                <a:ea typeface="Calibri" panose="020F0502020204030204" pitchFamily="34" charset="0"/>
              </a:rPr>
              <a:t>Here are the links to the </a:t>
            </a:r>
            <a:r>
              <a:rPr lang="en-GB" sz="1800" u="sng" dirty="0">
                <a:solidFill>
                  <a:srgbClr val="0000FF"/>
                </a:solidFill>
                <a:effectLst/>
                <a:latin typeface="Arial" panose="020B0604020202020204" pitchFamily="34" charset="0"/>
                <a:ea typeface="Calibri" panose="020F0502020204030204" pitchFamily="34" charset="0"/>
                <a:hlinkClick r:id="rId2"/>
              </a:rPr>
              <a:t>Report</a:t>
            </a:r>
            <a:r>
              <a:rPr lang="en-GB" sz="1800" dirty="0">
                <a:effectLst/>
                <a:latin typeface="Arial" panose="020B0604020202020204" pitchFamily="34" charset="0"/>
                <a:ea typeface="Calibri" panose="020F0502020204030204" pitchFamily="34" charset="0"/>
              </a:rPr>
              <a:t> and </a:t>
            </a:r>
            <a:r>
              <a:rPr lang="en-GB" sz="1800" u="sng" dirty="0">
                <a:solidFill>
                  <a:srgbClr val="0000FF"/>
                </a:solidFill>
                <a:effectLst/>
                <a:latin typeface="Arial" panose="020B0604020202020204" pitchFamily="34" charset="0"/>
                <a:ea typeface="Calibri" panose="020F0502020204030204" pitchFamily="34" charset="0"/>
                <a:hlinkClick r:id="rId3"/>
              </a:rPr>
              <a:t>Learning summary</a:t>
            </a:r>
            <a:r>
              <a:rPr lang="en-GB" sz="1800" dirty="0">
                <a:effectLst/>
                <a:latin typeface="Arial" panose="020B0604020202020204" pitchFamily="34" charset="0"/>
                <a:ea typeface="Calibri" panose="020F0502020204030204" pitchFamily="34" charset="0"/>
              </a:rPr>
              <a:t> </a:t>
            </a:r>
          </a:p>
          <a:p>
            <a:pPr marL="0" indent="0">
              <a:buNone/>
            </a:pPr>
            <a:endParaRPr lang="en-GB" dirty="0"/>
          </a:p>
        </p:txBody>
      </p:sp>
      <p:sp>
        <p:nvSpPr>
          <p:cNvPr id="4" name="Title 1">
            <a:extLst>
              <a:ext uri="{FF2B5EF4-FFF2-40B4-BE49-F238E27FC236}">
                <a16:creationId xmlns:a16="http://schemas.microsoft.com/office/drawing/2014/main" id="{D0DF7DC2-20B1-445A-A219-7769E3C15392}"/>
              </a:ext>
            </a:extLst>
          </p:cNvPr>
          <p:cNvSpPr txBox="1">
            <a:spLocks/>
          </p:cNvSpPr>
          <p:nvPr/>
        </p:nvSpPr>
        <p:spPr>
          <a:xfrm>
            <a:off x="913701" y="3109483"/>
            <a:ext cx="10515600" cy="108617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Arial" panose="020B0604020202020204" pitchFamily="34" charset="0"/>
                <a:ea typeface="Calibri" panose="020F0502020204030204" pitchFamily="34" charset="0"/>
              </a:rPr>
              <a:t>Rapid Reviews</a:t>
            </a:r>
            <a:br>
              <a:rPr lang="en-GB" dirty="0">
                <a:latin typeface="Arial" panose="020B0604020202020204" pitchFamily="34" charset="0"/>
                <a:ea typeface="Calibri" panose="020F0502020204030204" pitchFamily="34" charset="0"/>
              </a:rPr>
            </a:br>
            <a:endParaRPr lang="en-GB" dirty="0"/>
          </a:p>
        </p:txBody>
      </p:sp>
      <p:pic>
        <p:nvPicPr>
          <p:cNvPr id="6" name="Picture 5">
            <a:extLst>
              <a:ext uri="{FF2B5EF4-FFF2-40B4-BE49-F238E27FC236}">
                <a16:creationId xmlns:a16="http://schemas.microsoft.com/office/drawing/2014/main" id="{EBB1C480-CEE4-4FD5-929F-04210AAE7C79}"/>
              </a:ext>
            </a:extLst>
          </p:cNvPr>
          <p:cNvPicPr>
            <a:picLocks noChangeAspect="1"/>
          </p:cNvPicPr>
          <p:nvPr/>
        </p:nvPicPr>
        <p:blipFill>
          <a:blip r:embed="rId4"/>
          <a:stretch>
            <a:fillRect/>
          </a:stretch>
        </p:blipFill>
        <p:spPr>
          <a:xfrm>
            <a:off x="10443970" y="6044726"/>
            <a:ext cx="1603245" cy="720910"/>
          </a:xfrm>
          <a:prstGeom prst="rect">
            <a:avLst/>
          </a:prstGeom>
        </p:spPr>
      </p:pic>
      <p:sp>
        <p:nvSpPr>
          <p:cNvPr id="7" name="TextBox 6">
            <a:extLst>
              <a:ext uri="{FF2B5EF4-FFF2-40B4-BE49-F238E27FC236}">
                <a16:creationId xmlns:a16="http://schemas.microsoft.com/office/drawing/2014/main" id="{54081DCA-D09E-4539-8320-82548FC6D1B8}"/>
              </a:ext>
            </a:extLst>
          </p:cNvPr>
          <p:cNvSpPr txBox="1"/>
          <p:nvPr/>
        </p:nvSpPr>
        <p:spPr>
          <a:xfrm>
            <a:off x="602705" y="3742013"/>
            <a:ext cx="11137591" cy="2862322"/>
          </a:xfrm>
          <a:prstGeom prst="rect">
            <a:avLst/>
          </a:prstGeom>
          <a:noFill/>
        </p:spPr>
        <p:txBody>
          <a:bodyPr wrap="square" rtlCol="0">
            <a:spAutoFit/>
          </a:bodyPr>
          <a:lstStyle/>
          <a:p>
            <a:pPr marL="342900" lvl="0" indent="-342900">
              <a:buFont typeface="Arial" panose="020B0604020202020204" pitchFamily="34" charset="0"/>
              <a:buChar char="•"/>
            </a:pPr>
            <a:r>
              <a:rPr lang="en-GB" sz="1800" b="1" dirty="0">
                <a:effectLst/>
                <a:latin typeface="Arial" panose="020B0604020202020204" pitchFamily="34" charset="0"/>
                <a:ea typeface="Calibri" panose="020F0502020204030204" pitchFamily="34" charset="0"/>
              </a:rPr>
              <a:t>A multi-agency chronology</a:t>
            </a:r>
            <a:r>
              <a:rPr lang="en-GB" sz="1800" dirty="0">
                <a:effectLst/>
                <a:latin typeface="Arial" panose="020B0604020202020204" pitchFamily="34" charset="0"/>
                <a:ea typeface="Calibri" panose="020F0502020204030204" pitchFamily="34" charset="0"/>
              </a:rPr>
              <a:t> can provide a good insight into ‘what it means to be a child in this family’ and we should try and use it more as a partnership.</a:t>
            </a:r>
          </a:p>
          <a:p>
            <a:pPr marL="556260" indent="-285750">
              <a:buFont typeface="Arial" panose="020B0604020202020204" pitchFamily="34" charset="0"/>
              <a:buChar char="•"/>
            </a:pPr>
            <a:endParaRPr lang="en-GB" sz="1800" dirty="0">
              <a:effectLst/>
              <a:latin typeface="Arial" panose="020B0604020202020204" pitchFamily="34" charset="0"/>
              <a:ea typeface="Calibri" panose="020F0502020204030204" pitchFamily="34" charset="0"/>
            </a:endParaRPr>
          </a:p>
          <a:p>
            <a:pPr marL="342900" lvl="0" indent="-342900">
              <a:buFont typeface="Arial" panose="020B0604020202020204" pitchFamily="34" charset="0"/>
              <a:buChar char="•"/>
            </a:pPr>
            <a:r>
              <a:rPr lang="en-GB" sz="1800" b="1" dirty="0">
                <a:effectLst/>
                <a:latin typeface="Arial" panose="020B0604020202020204" pitchFamily="34" charset="0"/>
                <a:ea typeface="Calibri" panose="020F0502020204030204" pitchFamily="34" charset="0"/>
              </a:rPr>
              <a:t>When working with a large family group,</a:t>
            </a:r>
            <a:r>
              <a:rPr lang="en-GB" sz="1800" dirty="0">
                <a:effectLst/>
                <a:latin typeface="Arial" panose="020B0604020202020204" pitchFamily="34" charset="0"/>
                <a:ea typeface="Calibri" panose="020F0502020204030204" pitchFamily="34" charset="0"/>
              </a:rPr>
              <a:t> the recording of how and why decisions are made is crucial. This supports multi-agency working and helps to make it clear where progress is being made by the family to keep their children safe and well.</a:t>
            </a:r>
          </a:p>
          <a:p>
            <a:pPr marL="342900" lvl="0" indent="-342900">
              <a:buFont typeface="Arial" panose="020B0604020202020204" pitchFamily="34" charset="0"/>
              <a:buChar char="•"/>
            </a:pPr>
            <a:endParaRPr lang="en-GB" sz="1800" dirty="0">
              <a:effectLst/>
              <a:latin typeface="Arial" panose="020B0604020202020204" pitchFamily="34" charset="0"/>
              <a:ea typeface="Calibri" panose="020F0502020204030204" pitchFamily="34" charset="0"/>
            </a:endParaRPr>
          </a:p>
          <a:p>
            <a:pPr marL="342900" lvl="0" indent="-342900">
              <a:buFont typeface="Arial" panose="020B0604020202020204" pitchFamily="34" charset="0"/>
              <a:buChar char="•"/>
            </a:pPr>
            <a:r>
              <a:rPr lang="en-GB" sz="1800" b="1" dirty="0">
                <a:effectLst/>
                <a:latin typeface="Arial" panose="020B0604020202020204" pitchFamily="34" charset="0"/>
                <a:ea typeface="Calibri" panose="020F0502020204030204" pitchFamily="34" charset="0"/>
              </a:rPr>
              <a:t>When working with many different agencies</a:t>
            </a:r>
            <a:r>
              <a:rPr lang="en-GB" sz="1800" dirty="0">
                <a:effectLst/>
                <a:latin typeface="Arial" panose="020B0604020202020204" pitchFamily="34" charset="0"/>
                <a:ea typeface="Calibri" panose="020F0502020204030204" pitchFamily="34" charset="0"/>
              </a:rPr>
              <a:t> to support a large family check the gaps in information or discrepancies e.g. ensure there is a record of decision-making, follow up on missing reports and assessments from partner agency files, complete gaps in family details</a:t>
            </a:r>
          </a:p>
        </p:txBody>
      </p:sp>
    </p:spTree>
    <p:extLst>
      <p:ext uri="{BB962C8B-B14F-4D97-AF65-F5344CB8AC3E}">
        <p14:creationId xmlns:p14="http://schemas.microsoft.com/office/powerpoint/2010/main" val="1766362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A81D5-CC5B-4F07-8AA1-44D0D5E0AEC4}"/>
              </a:ext>
            </a:extLst>
          </p:cNvPr>
          <p:cNvSpPr>
            <a:spLocks noGrp="1"/>
          </p:cNvSpPr>
          <p:nvPr>
            <p:ph type="title"/>
          </p:nvPr>
        </p:nvSpPr>
        <p:spPr>
          <a:xfrm>
            <a:off x="4657346" y="312040"/>
            <a:ext cx="6909216" cy="1858403"/>
          </a:xfrm>
        </p:spPr>
        <p:txBody>
          <a:bodyPr vert="horz" lIns="91440" tIns="45720" rIns="91440" bIns="45720" rtlCol="0" anchor="b">
            <a:normAutofit/>
          </a:bodyPr>
          <a:lstStyle/>
          <a:p>
            <a:r>
              <a:rPr lang="en-US" sz="5400" b="1" dirty="0"/>
              <a:t>The ‘</a:t>
            </a:r>
            <a:r>
              <a:rPr lang="en-US" sz="5400" b="1" dirty="0">
                <a:hlinkClick r:id="rId3"/>
              </a:rPr>
              <a:t>Threshold of needs</a:t>
            </a:r>
            <a:r>
              <a:rPr lang="en-US" sz="5400" b="1" dirty="0"/>
              <a:t>’ has been updated:</a:t>
            </a:r>
          </a:p>
        </p:txBody>
      </p:sp>
      <p:pic>
        <p:nvPicPr>
          <p:cNvPr id="9" name="Content Placeholder 6">
            <a:extLst>
              <a:ext uri="{FF2B5EF4-FFF2-40B4-BE49-F238E27FC236}">
                <a16:creationId xmlns:a16="http://schemas.microsoft.com/office/drawing/2014/main" id="{EB5DA218-4EFE-44E8-870A-6D02A5FD1680}"/>
              </a:ext>
            </a:extLst>
          </p:cNvPr>
          <p:cNvPicPr>
            <a:picLocks noGrp="1"/>
          </p:cNvPicPr>
          <p:nvPr>
            <p:ph idx="1"/>
          </p:nvPr>
        </p:nvPicPr>
        <p:blipFill rotWithShape="1">
          <a:blip r:embed="rId4" cstate="print">
            <a:extLst>
              <a:ext uri="{28A0092B-C50C-407E-A947-70E740481C1C}">
                <a14:useLocalDpi xmlns:a14="http://schemas.microsoft.com/office/drawing/2010/main" val="0"/>
              </a:ext>
            </a:extLst>
          </a:blip>
          <a:srcRect l="12394" r="12566"/>
          <a:stretch/>
        </p:blipFill>
        <p:spPr>
          <a:xfrm>
            <a:off x="-42619" y="-92354"/>
            <a:ext cx="4835647"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7" name="Speech Bubble: Rectangle with Corners Rounded 6">
            <a:extLst>
              <a:ext uri="{FF2B5EF4-FFF2-40B4-BE49-F238E27FC236}">
                <a16:creationId xmlns:a16="http://schemas.microsoft.com/office/drawing/2014/main" id="{FC20A33C-942E-4D4B-8EEA-E096B8EE937B}"/>
              </a:ext>
            </a:extLst>
          </p:cNvPr>
          <p:cNvSpPr/>
          <p:nvPr/>
        </p:nvSpPr>
        <p:spPr>
          <a:xfrm>
            <a:off x="4977385" y="2613957"/>
            <a:ext cx="6891527" cy="313601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lnSpcReduction="10000"/>
          </a:bodyPr>
          <a:lstStyle/>
          <a:p>
            <a:pPr>
              <a:lnSpc>
                <a:spcPct val="90000"/>
              </a:lnSpc>
              <a:spcAft>
                <a:spcPts val="600"/>
              </a:spcAft>
            </a:pPr>
            <a:r>
              <a:rPr lang="en-US" sz="4000" dirty="0">
                <a:solidFill>
                  <a:schemeClr val="tx1"/>
                </a:solidFill>
              </a:rPr>
              <a:t>This provides advice on :</a:t>
            </a:r>
          </a:p>
          <a:p>
            <a:pPr>
              <a:lnSpc>
                <a:spcPct val="90000"/>
              </a:lnSpc>
              <a:spcAft>
                <a:spcPts val="600"/>
              </a:spcAft>
            </a:pPr>
            <a:r>
              <a:rPr lang="en-US" sz="4000" b="1" dirty="0">
                <a:solidFill>
                  <a:schemeClr val="tx1"/>
                </a:solidFill>
              </a:rPr>
              <a:t>What</a:t>
            </a:r>
            <a:r>
              <a:rPr lang="en-US" sz="4000" dirty="0">
                <a:solidFill>
                  <a:schemeClr val="tx1"/>
                </a:solidFill>
              </a:rPr>
              <a:t> to do  and </a:t>
            </a:r>
            <a:r>
              <a:rPr lang="en-US" sz="4000" b="1" dirty="0">
                <a:solidFill>
                  <a:schemeClr val="tx1"/>
                </a:solidFill>
              </a:rPr>
              <a:t>When</a:t>
            </a:r>
            <a:r>
              <a:rPr lang="en-US" sz="4000" dirty="0">
                <a:solidFill>
                  <a:schemeClr val="tx1"/>
                </a:solidFill>
              </a:rPr>
              <a:t>, to ensure that children and families get the </a:t>
            </a:r>
            <a:r>
              <a:rPr lang="en-US" sz="4000" b="1" dirty="0">
                <a:solidFill>
                  <a:schemeClr val="tx1"/>
                </a:solidFill>
              </a:rPr>
              <a:t>right support at the right time</a:t>
            </a:r>
          </a:p>
          <a:p>
            <a:pPr indent="-228600">
              <a:lnSpc>
                <a:spcPct val="90000"/>
              </a:lnSpc>
              <a:spcAft>
                <a:spcPts val="600"/>
              </a:spcAft>
              <a:buFont typeface="Arial" panose="020B0604020202020204" pitchFamily="34" charset="0"/>
              <a:buChar char="•"/>
            </a:pPr>
            <a:endParaRPr lang="en-US" sz="2200" dirty="0">
              <a:solidFill>
                <a:schemeClr val="tx1"/>
              </a:solidFill>
            </a:endParaRPr>
          </a:p>
        </p:txBody>
      </p:sp>
      <p:pic>
        <p:nvPicPr>
          <p:cNvPr id="4" name="Picture 3">
            <a:extLst>
              <a:ext uri="{FF2B5EF4-FFF2-40B4-BE49-F238E27FC236}">
                <a16:creationId xmlns:a16="http://schemas.microsoft.com/office/drawing/2014/main" id="{AA3C990E-FF92-4D3F-9761-9941A7320DAD}"/>
              </a:ext>
            </a:extLst>
          </p:cNvPr>
          <p:cNvPicPr>
            <a:picLocks noChangeAspect="1"/>
          </p:cNvPicPr>
          <p:nvPr/>
        </p:nvPicPr>
        <p:blipFill>
          <a:blip r:embed="rId5"/>
          <a:stretch>
            <a:fillRect/>
          </a:stretch>
        </p:blipFill>
        <p:spPr>
          <a:xfrm>
            <a:off x="10443970" y="6044726"/>
            <a:ext cx="1603245" cy="720910"/>
          </a:xfrm>
          <a:prstGeom prst="rect">
            <a:avLst/>
          </a:prstGeom>
        </p:spPr>
      </p:pic>
    </p:spTree>
    <p:extLst>
      <p:ext uri="{BB962C8B-B14F-4D97-AF65-F5344CB8AC3E}">
        <p14:creationId xmlns:p14="http://schemas.microsoft.com/office/powerpoint/2010/main" val="1407616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1652-5051-447D-8BFC-BCF62D72C74E}"/>
              </a:ext>
            </a:extLst>
          </p:cNvPr>
          <p:cNvSpPr>
            <a:spLocks noGrp="1"/>
          </p:cNvSpPr>
          <p:nvPr>
            <p:ph type="title"/>
          </p:nvPr>
        </p:nvSpPr>
        <p:spPr>
          <a:xfrm>
            <a:off x="763398" y="365126"/>
            <a:ext cx="10590402" cy="788426"/>
          </a:xfrm>
        </p:spPr>
        <p:txBody>
          <a:bodyPr>
            <a:normAutofit/>
          </a:bodyPr>
          <a:lstStyle/>
          <a:p>
            <a:r>
              <a:rPr lang="en-GB" sz="4000" dirty="0">
                <a:solidFill>
                  <a:srgbClr val="0070C0"/>
                </a:solidFill>
                <a:latin typeface="Century Gothic" panose="020B0502020202020204" pitchFamily="34" charset="0"/>
                <a:cs typeface="Arial" panose="020B0604020202020204" pitchFamily="34" charset="0"/>
              </a:rPr>
              <a:t>Child</a:t>
            </a:r>
            <a:r>
              <a:rPr lang="en-GB" sz="4000" dirty="0">
                <a:solidFill>
                  <a:srgbClr val="0070C0"/>
                </a:solidFill>
                <a:latin typeface="Arial" panose="020B0604020202020204" pitchFamily="34" charset="0"/>
                <a:cs typeface="Arial" panose="020B0604020202020204" pitchFamily="34" charset="0"/>
              </a:rPr>
              <a:t> </a:t>
            </a:r>
            <a:r>
              <a:rPr lang="en-GB" sz="4000" dirty="0">
                <a:solidFill>
                  <a:srgbClr val="0070C0"/>
                </a:solidFill>
                <a:latin typeface="Century Gothic" panose="020B0502020202020204" pitchFamily="34" charset="0"/>
                <a:cs typeface="Arial" panose="020B0604020202020204" pitchFamily="34" charset="0"/>
              </a:rPr>
              <a:t>exploitation</a:t>
            </a:r>
          </a:p>
        </p:txBody>
      </p:sp>
      <p:sp>
        <p:nvSpPr>
          <p:cNvPr id="3" name="Content Placeholder 2">
            <a:extLst>
              <a:ext uri="{FF2B5EF4-FFF2-40B4-BE49-F238E27FC236}">
                <a16:creationId xmlns:a16="http://schemas.microsoft.com/office/drawing/2014/main" id="{37519232-F8DF-4D1E-868B-30FCCF0CCC53}"/>
              </a:ext>
            </a:extLst>
          </p:cNvPr>
          <p:cNvSpPr>
            <a:spLocks noGrp="1"/>
          </p:cNvSpPr>
          <p:nvPr>
            <p:ph idx="1"/>
          </p:nvPr>
        </p:nvSpPr>
        <p:spPr>
          <a:xfrm>
            <a:off x="763398" y="1153552"/>
            <a:ext cx="10590402" cy="5570805"/>
          </a:xfrm>
        </p:spPr>
        <p:txBody>
          <a:bodyPr>
            <a:noAutofit/>
          </a:bodyPr>
          <a:lstStyle/>
          <a:p>
            <a:pPr marL="0" indent="0" algn="l">
              <a:lnSpc>
                <a:spcPct val="100000"/>
              </a:lnSpc>
              <a:buNone/>
            </a:pPr>
            <a:r>
              <a:rPr lang="en-GB" sz="1800" b="0" i="0" dirty="0">
                <a:solidFill>
                  <a:srgbClr val="424242"/>
                </a:solidFill>
                <a:effectLst/>
                <a:latin typeface="Century Gothic" panose="020B0502020202020204" pitchFamily="34" charset="0"/>
                <a:cs typeface="Arial" panose="020B0604020202020204" pitchFamily="34" charset="0"/>
              </a:rPr>
              <a:t>We have developed a simple </a:t>
            </a:r>
            <a:r>
              <a:rPr lang="en-GB" sz="1800" b="1" i="0" u="sng" dirty="0">
                <a:solidFill>
                  <a:srgbClr val="0F6EC6"/>
                </a:solidFill>
                <a:effectLst/>
                <a:latin typeface="Century Gothic" panose="020B0502020202020204" pitchFamily="34" charset="0"/>
                <a:cs typeface="Arial" panose="020B0604020202020204" pitchFamily="34" charset="0"/>
                <a:hlinkClick r:id="rId3"/>
              </a:rPr>
              <a:t>Case Study Template</a:t>
            </a:r>
            <a:r>
              <a:rPr lang="en-GB" sz="1800" b="0" i="0" dirty="0">
                <a:solidFill>
                  <a:srgbClr val="424242"/>
                </a:solidFill>
                <a:effectLst/>
                <a:latin typeface="Century Gothic" panose="020B0502020202020204" pitchFamily="34" charset="0"/>
                <a:cs typeface="Arial" panose="020B0604020202020204" pitchFamily="34" charset="0"/>
              </a:rPr>
              <a:t> to gather examples of good practice of where ‘</a:t>
            </a:r>
            <a:r>
              <a:rPr lang="en-GB" sz="1800" dirty="0">
                <a:solidFill>
                  <a:srgbClr val="424242"/>
                </a:solidFill>
                <a:latin typeface="Century Gothic" panose="020B0502020202020204" pitchFamily="34" charset="0"/>
                <a:cs typeface="Arial" panose="020B0604020202020204" pitchFamily="34" charset="0"/>
              </a:rPr>
              <a:t>working- together-across-agencies’ has improved the situation for children at risk of exploitation. </a:t>
            </a:r>
          </a:p>
          <a:p>
            <a:pPr marL="0" indent="0" algn="l">
              <a:lnSpc>
                <a:spcPct val="100000"/>
              </a:lnSpc>
              <a:spcBef>
                <a:spcPts val="0"/>
              </a:spcBef>
              <a:buNone/>
            </a:pPr>
            <a:endParaRPr lang="en-GB" sz="1800" b="0" i="0" dirty="0">
              <a:solidFill>
                <a:srgbClr val="424242"/>
              </a:solidFill>
              <a:effectLst/>
              <a:latin typeface="Century Gothic" panose="020B0502020202020204" pitchFamily="34" charset="0"/>
              <a:cs typeface="Arial" panose="020B0604020202020204" pitchFamily="34" charset="0"/>
            </a:endParaRPr>
          </a:p>
          <a:p>
            <a:pPr marL="0" indent="0" algn="l">
              <a:lnSpc>
                <a:spcPct val="100000"/>
              </a:lnSpc>
              <a:buNone/>
            </a:pPr>
            <a:r>
              <a:rPr lang="en-GB" sz="1800" dirty="0">
                <a:solidFill>
                  <a:srgbClr val="424242"/>
                </a:solidFill>
                <a:latin typeface="Century Gothic" panose="020B0502020202020204" pitchFamily="34" charset="0"/>
                <a:cs typeface="Arial" panose="020B0604020202020204" pitchFamily="34" charset="0"/>
              </a:rPr>
              <a:t>P</a:t>
            </a:r>
            <a:r>
              <a:rPr lang="en-GB" sz="1800" b="0" i="0" dirty="0">
                <a:solidFill>
                  <a:srgbClr val="424242"/>
                </a:solidFill>
                <a:effectLst/>
                <a:latin typeface="Century Gothic" panose="020B0502020202020204" pitchFamily="34" charset="0"/>
                <a:cs typeface="Arial" panose="020B0604020202020204" pitchFamily="34" charset="0"/>
              </a:rPr>
              <a:t>ractitioners are invited to complet</a:t>
            </a:r>
            <a:r>
              <a:rPr lang="en-GB" sz="1800" dirty="0">
                <a:solidFill>
                  <a:srgbClr val="424242"/>
                </a:solidFill>
                <a:latin typeface="Century Gothic" panose="020B0502020202020204" pitchFamily="34" charset="0"/>
                <a:cs typeface="Arial" panose="020B0604020202020204" pitchFamily="34" charset="0"/>
              </a:rPr>
              <a:t>e </a:t>
            </a:r>
            <a:r>
              <a:rPr lang="en-GB" sz="1800" b="0" i="0" dirty="0">
                <a:solidFill>
                  <a:srgbClr val="424242"/>
                </a:solidFill>
                <a:effectLst/>
                <a:latin typeface="Century Gothic" panose="020B0502020202020204" pitchFamily="34" charset="0"/>
                <a:cs typeface="Arial" panose="020B0604020202020204" pitchFamily="34" charset="0"/>
              </a:rPr>
              <a:t>the form to highlight examples of partnership work undertaken with children and young people at risk of or involved in any form of exploitation, to where you have made a difference.</a:t>
            </a:r>
          </a:p>
          <a:p>
            <a:pPr marL="0" indent="0" algn="l">
              <a:lnSpc>
                <a:spcPct val="100000"/>
              </a:lnSpc>
              <a:spcBef>
                <a:spcPts val="0"/>
              </a:spcBef>
              <a:buNone/>
            </a:pPr>
            <a:r>
              <a:rPr lang="en-GB" sz="1800" b="0" i="0" dirty="0">
                <a:solidFill>
                  <a:srgbClr val="424242"/>
                </a:solidFill>
                <a:effectLst/>
                <a:latin typeface="Century Gothic" panose="020B0502020202020204" pitchFamily="34" charset="0"/>
                <a:cs typeface="Arial" panose="020B0604020202020204" pitchFamily="34" charset="0"/>
              </a:rPr>
              <a:t>Completed forms should be sent to</a:t>
            </a:r>
            <a:r>
              <a:rPr lang="en-GB" sz="1800" b="1" i="0" dirty="0">
                <a:solidFill>
                  <a:srgbClr val="424242"/>
                </a:solidFill>
                <a:effectLst/>
                <a:latin typeface="Century Gothic" panose="020B0502020202020204" pitchFamily="34" charset="0"/>
                <a:cs typeface="Arial" panose="020B0604020202020204" pitchFamily="34" charset="0"/>
              </a:rPr>
              <a:t>: </a:t>
            </a:r>
            <a:r>
              <a:rPr lang="en-GB" sz="1800" b="0" i="0" u="sng" dirty="0">
                <a:solidFill>
                  <a:srgbClr val="0F6EC6"/>
                </a:solidFill>
                <a:effectLst/>
                <a:latin typeface="Century Gothic" panose="020B0502020202020204" pitchFamily="34" charset="0"/>
                <a:cs typeface="Arial" panose="020B0604020202020204" pitchFamily="34" charset="0"/>
                <a:hlinkClick r:id="rId4"/>
              </a:rPr>
              <a:t>OSCB@Oxfordshire.gov.uk</a:t>
            </a:r>
            <a:endParaRPr lang="en-GB" sz="1800" b="0" i="0" u="sng" dirty="0">
              <a:solidFill>
                <a:srgbClr val="0F6EC6"/>
              </a:solidFill>
              <a:effectLst/>
              <a:latin typeface="Century Gothic" panose="020B0502020202020204" pitchFamily="34" charset="0"/>
              <a:cs typeface="Arial" panose="020B0604020202020204" pitchFamily="34" charset="0"/>
            </a:endParaRPr>
          </a:p>
          <a:p>
            <a:pPr marL="0" indent="0" algn="l">
              <a:lnSpc>
                <a:spcPct val="100000"/>
              </a:lnSpc>
              <a:spcBef>
                <a:spcPts val="0"/>
              </a:spcBef>
              <a:buNone/>
            </a:pPr>
            <a:endParaRPr lang="en-GB" sz="1800" b="0" i="0" dirty="0">
              <a:solidFill>
                <a:srgbClr val="424242"/>
              </a:solidFill>
              <a:effectLst/>
              <a:latin typeface="Century Gothic" panose="020B0502020202020204" pitchFamily="34" charset="0"/>
              <a:cs typeface="Arial" panose="020B0604020202020204" pitchFamily="34" charset="0"/>
            </a:endParaRPr>
          </a:p>
          <a:p>
            <a:pPr marL="0" indent="0">
              <a:lnSpc>
                <a:spcPct val="100000"/>
              </a:lnSpc>
              <a:spcBef>
                <a:spcPts val="0"/>
              </a:spcBef>
              <a:buNone/>
            </a:pPr>
            <a:r>
              <a:rPr lang="en-GB" sz="1800" dirty="0">
                <a:solidFill>
                  <a:srgbClr val="424242"/>
                </a:solidFill>
                <a:latin typeface="Century Gothic" panose="020B0502020202020204" pitchFamily="34" charset="0"/>
                <a:cs typeface="Arial" panose="020B0604020202020204" pitchFamily="34" charset="0"/>
              </a:rPr>
              <a:t>If you or a colleague have any concerns around exploitation of a child or young person, please continue to use the existing screening tool and pathway, see below:</a:t>
            </a:r>
          </a:p>
          <a:p>
            <a:pPr>
              <a:lnSpc>
                <a:spcPct val="100000"/>
              </a:lnSpc>
              <a:spcBef>
                <a:spcPts val="0"/>
              </a:spcBef>
            </a:pPr>
            <a:r>
              <a:rPr lang="en-GB" sz="1800" b="1" u="sng" dirty="0">
                <a:solidFill>
                  <a:srgbClr val="0F6EC6"/>
                </a:solidFill>
                <a:latin typeface="Century Gothic" panose="020B0502020202020204" pitchFamily="34" charset="0"/>
                <a:cs typeface="Arial" panose="020B0604020202020204" pitchFamily="34" charset="0"/>
                <a:hlinkClick r:id="rId5"/>
              </a:rPr>
              <a:t>Child Exploitation Screening Tool</a:t>
            </a:r>
            <a:endParaRPr lang="en-GB" sz="1800" dirty="0">
              <a:solidFill>
                <a:srgbClr val="424242"/>
              </a:solidFill>
              <a:latin typeface="Century Gothic" panose="020B0502020202020204" pitchFamily="34" charset="0"/>
              <a:cs typeface="Arial" panose="020B0604020202020204" pitchFamily="34" charset="0"/>
            </a:endParaRPr>
          </a:p>
          <a:p>
            <a:pPr>
              <a:lnSpc>
                <a:spcPct val="100000"/>
              </a:lnSpc>
              <a:spcBef>
                <a:spcPts val="0"/>
              </a:spcBef>
            </a:pPr>
            <a:r>
              <a:rPr lang="en-GB" sz="1800" b="1" u="sng" dirty="0">
                <a:solidFill>
                  <a:srgbClr val="0F6EC6"/>
                </a:solidFill>
                <a:latin typeface="Century Gothic" panose="020B0502020202020204" pitchFamily="34" charset="0"/>
                <a:cs typeface="Arial" panose="020B0604020202020204" pitchFamily="34" charset="0"/>
                <a:hlinkClick r:id="rId6"/>
              </a:rPr>
              <a:t>Safeguarding Children at Risk of Exploitation Partnership Response</a:t>
            </a:r>
            <a:endParaRPr lang="en-GB" sz="1800" b="1" u="sng" dirty="0">
              <a:solidFill>
                <a:srgbClr val="0F6EC6"/>
              </a:solidFill>
              <a:latin typeface="Century Gothic" panose="020B0502020202020204" pitchFamily="34" charset="0"/>
              <a:cs typeface="Arial" panose="020B0604020202020204" pitchFamily="34" charset="0"/>
            </a:endParaRPr>
          </a:p>
          <a:p>
            <a:pPr>
              <a:lnSpc>
                <a:spcPct val="100000"/>
              </a:lnSpc>
              <a:spcBef>
                <a:spcPts val="0"/>
              </a:spcBef>
            </a:pPr>
            <a:endParaRPr lang="en-GB" sz="1800" b="1" u="sng" dirty="0">
              <a:solidFill>
                <a:srgbClr val="0F6EC6"/>
              </a:solidFill>
              <a:latin typeface="Century Gothic" panose="020B0502020202020204" pitchFamily="34" charset="0"/>
              <a:cs typeface="Arial" panose="020B0604020202020204" pitchFamily="34" charset="0"/>
            </a:endParaRPr>
          </a:p>
          <a:p>
            <a:pPr marL="0" indent="0" algn="l">
              <a:lnSpc>
                <a:spcPct val="100000"/>
              </a:lnSpc>
              <a:buNone/>
            </a:pPr>
            <a:r>
              <a:rPr lang="en-GB" sz="1800" dirty="0">
                <a:solidFill>
                  <a:srgbClr val="424242"/>
                </a:solidFill>
                <a:latin typeface="Century Gothic" panose="020B0502020202020204" pitchFamily="34" charset="0"/>
                <a:cs typeface="Arial" panose="020B0604020202020204" pitchFamily="34" charset="0"/>
              </a:rPr>
              <a:t>The Independent Inquiry into Child Sexual Abuse have published an Investigation Report into </a:t>
            </a:r>
            <a:r>
              <a:rPr lang="en-GB" sz="1800" b="0" i="0" u="sng" dirty="0">
                <a:solidFill>
                  <a:srgbClr val="23527C"/>
                </a:solidFill>
                <a:effectLst/>
                <a:latin typeface="Century Gothic" panose="020B0502020202020204" pitchFamily="34" charset="0"/>
                <a:hlinkClick r:id="rId7"/>
              </a:rPr>
              <a:t>child sexual exploitation by organised networks, February 2022</a:t>
            </a:r>
            <a:r>
              <a:rPr lang="en-GB" sz="1800" b="0" i="0" u="sng" dirty="0">
                <a:solidFill>
                  <a:srgbClr val="23527C"/>
                </a:solidFill>
                <a:effectLst/>
                <a:latin typeface="Century Gothic" panose="020B0502020202020204" pitchFamily="34" charset="0"/>
              </a:rPr>
              <a:t>.  </a:t>
            </a:r>
            <a:r>
              <a:rPr lang="en-GB" sz="1800" b="0" i="0" dirty="0">
                <a:solidFill>
                  <a:srgbClr val="424242"/>
                </a:solidFill>
                <a:effectLst/>
                <a:latin typeface="Century Gothic" panose="020B0502020202020204" pitchFamily="34" charset="0"/>
              </a:rPr>
              <a:t>The investigation focuses on the nature and extent of, and institutional responses to, sexual exploitation of children by organised networks.</a:t>
            </a:r>
          </a:p>
          <a:p>
            <a:pPr marL="0" indent="0">
              <a:buNone/>
            </a:pPr>
            <a:endParaRPr lang="en-GB" sz="2400" dirty="0">
              <a:solidFill>
                <a:srgbClr val="424242"/>
              </a:solidFill>
              <a:latin typeface="Arial" panose="020B0604020202020204" pitchFamily="34" charset="0"/>
              <a:cs typeface="Arial" panose="020B0604020202020204" pitchFamily="34" charset="0"/>
            </a:endParaRPr>
          </a:p>
          <a:p>
            <a:pPr algn="l"/>
            <a:endParaRPr lang="en-GB" b="1" i="0" dirty="0">
              <a:solidFill>
                <a:srgbClr val="424242"/>
              </a:solidFill>
              <a:effectLst/>
              <a:latin typeface="Arial" panose="020B0604020202020204" pitchFamily="34" charset="0"/>
              <a:cs typeface="Arial" panose="020B0604020202020204" pitchFamily="34" charset="0"/>
            </a:endParaRPr>
          </a:p>
          <a:p>
            <a:pPr marL="0" indent="0" algn="l">
              <a:buNone/>
            </a:pPr>
            <a:endParaRPr lang="en-GB" b="0" i="0" dirty="0">
              <a:solidFill>
                <a:srgbClr val="424242"/>
              </a:solidFill>
              <a:effectLst/>
              <a:latin typeface="Arial" panose="020B0604020202020204" pitchFamily="34" charset="0"/>
              <a:cs typeface="Arial" panose="020B0604020202020204" pitchFamily="34" charset="0"/>
            </a:endParaRPr>
          </a:p>
          <a:p>
            <a:pPr marL="0" indent="0" algn="l">
              <a:buNone/>
            </a:pPr>
            <a:endParaRPr lang="en-GB" b="0" i="0" dirty="0">
              <a:solidFill>
                <a:srgbClr val="424242"/>
              </a:solidFill>
              <a:effectLst/>
              <a:latin typeface="Arial" panose="020B0604020202020204" pitchFamily="34" charset="0"/>
              <a:cs typeface="Arial" panose="020B0604020202020204" pitchFamily="34" charset="0"/>
            </a:endParaRPr>
          </a:p>
          <a:p>
            <a:endParaRPr lang="en-GB" dirty="0"/>
          </a:p>
        </p:txBody>
      </p:sp>
      <p:pic>
        <p:nvPicPr>
          <p:cNvPr id="4" name="Picture 3">
            <a:extLst>
              <a:ext uri="{FF2B5EF4-FFF2-40B4-BE49-F238E27FC236}">
                <a16:creationId xmlns:a16="http://schemas.microsoft.com/office/drawing/2014/main" id="{70022C71-7084-43C0-AD42-9D2B197BBFC3}"/>
              </a:ext>
            </a:extLst>
          </p:cNvPr>
          <p:cNvPicPr>
            <a:picLocks noChangeAspect="1"/>
          </p:cNvPicPr>
          <p:nvPr/>
        </p:nvPicPr>
        <p:blipFill>
          <a:blip r:embed="rId8"/>
          <a:stretch>
            <a:fillRect/>
          </a:stretch>
        </p:blipFill>
        <p:spPr>
          <a:xfrm>
            <a:off x="9825215" y="350424"/>
            <a:ext cx="1603387" cy="719390"/>
          </a:xfrm>
          <a:prstGeom prst="rect">
            <a:avLst/>
          </a:prstGeom>
        </p:spPr>
      </p:pic>
    </p:spTree>
    <p:extLst>
      <p:ext uri="{BB962C8B-B14F-4D97-AF65-F5344CB8AC3E}">
        <p14:creationId xmlns:p14="http://schemas.microsoft.com/office/powerpoint/2010/main" val="3555262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82AED8-6769-4FBC-ACA3-56EBE073BEA0}"/>
              </a:ext>
            </a:extLst>
          </p:cNvPr>
          <p:cNvSpPr>
            <a:spLocks noGrp="1"/>
          </p:cNvSpPr>
          <p:nvPr>
            <p:ph type="title"/>
          </p:nvPr>
        </p:nvSpPr>
        <p:spPr>
          <a:xfrm>
            <a:off x="573740" y="423996"/>
            <a:ext cx="11044520" cy="799894"/>
          </a:xfrm>
        </p:spPr>
        <p:txBody>
          <a:bodyPr>
            <a:noAutofit/>
          </a:bodyPr>
          <a:lstStyle/>
          <a:p>
            <a:r>
              <a:rPr lang="en-GB" sz="4000" dirty="0">
                <a:latin typeface="Century Gothic" panose="020B0502020202020204" pitchFamily="34" charset="0"/>
              </a:rPr>
              <a:t>Safeguarding Campaigns</a:t>
            </a:r>
          </a:p>
        </p:txBody>
      </p:sp>
      <p:sp>
        <p:nvSpPr>
          <p:cNvPr id="3" name="Content Placeholder 2">
            <a:extLst>
              <a:ext uri="{FF2B5EF4-FFF2-40B4-BE49-F238E27FC236}">
                <a16:creationId xmlns:a16="http://schemas.microsoft.com/office/drawing/2014/main" id="{47D78529-D863-4888-94EC-B5B9565C6635}"/>
              </a:ext>
            </a:extLst>
          </p:cNvPr>
          <p:cNvSpPr>
            <a:spLocks noGrp="1"/>
          </p:cNvSpPr>
          <p:nvPr>
            <p:ph idx="1"/>
          </p:nvPr>
        </p:nvSpPr>
        <p:spPr>
          <a:xfrm>
            <a:off x="573740" y="1441939"/>
            <a:ext cx="5522260" cy="4992065"/>
          </a:xfrm>
        </p:spPr>
        <p:txBody>
          <a:bodyPr>
            <a:normAutofit lnSpcReduction="10000"/>
          </a:bodyPr>
          <a:lstStyle/>
          <a:p>
            <a:pPr marL="0" indent="0">
              <a:buNone/>
            </a:pPr>
            <a:r>
              <a:rPr lang="en-GB" dirty="0">
                <a:latin typeface="Century Gothic" panose="020B0502020202020204" pitchFamily="34" charset="0"/>
              </a:rPr>
              <a:t>Sudden unexpected death in infancy:</a:t>
            </a:r>
          </a:p>
          <a:p>
            <a:r>
              <a:rPr lang="en-GB" sz="2000" dirty="0">
                <a:latin typeface="Century Gothic" panose="020B0502020202020204" pitchFamily="34" charset="0"/>
              </a:rPr>
              <a:t>National panel review</a:t>
            </a:r>
          </a:p>
          <a:p>
            <a:r>
              <a:rPr lang="en-GB" sz="2000" dirty="0">
                <a:latin typeface="Century Gothic" panose="020B0502020202020204" pitchFamily="34" charset="0"/>
              </a:rPr>
              <a:t>National campaigns shared locally </a:t>
            </a:r>
          </a:p>
          <a:p>
            <a:pPr lvl="1">
              <a:buFont typeface="Wingdings" panose="05000000000000000000" pitchFamily="2" charset="2"/>
              <a:buChar char="Ø"/>
            </a:pPr>
            <a:r>
              <a:rPr lang="en-GB" sz="2000" dirty="0">
                <a:latin typeface="Century Gothic" panose="020B0502020202020204" pitchFamily="34" charset="0"/>
                <a:hlinkClick r:id="rId3"/>
              </a:rPr>
              <a:t>Lullaby Trust: Safer Sleep guidance and resources</a:t>
            </a:r>
            <a:endParaRPr lang="en-GB" sz="2000" dirty="0">
              <a:latin typeface="Century Gothic" panose="020B0502020202020204" pitchFamily="34" charset="0"/>
            </a:endParaRPr>
          </a:p>
          <a:p>
            <a:pPr lvl="1">
              <a:buFont typeface="Wingdings" panose="05000000000000000000" pitchFamily="2" charset="2"/>
              <a:buChar char="Ø"/>
            </a:pPr>
            <a:r>
              <a:rPr lang="en-GB" sz="2000" dirty="0">
                <a:latin typeface="Century Gothic" panose="020B0502020202020204" pitchFamily="34" charset="0"/>
                <a:hlinkClick r:id="rId4"/>
              </a:rPr>
              <a:t>NHS: Lift the Baby campaign</a:t>
            </a:r>
            <a:endParaRPr lang="en-GB" sz="2000" dirty="0">
              <a:latin typeface="Century Gothic" panose="020B0502020202020204" pitchFamily="34" charset="0"/>
            </a:endParaRPr>
          </a:p>
          <a:p>
            <a:r>
              <a:rPr lang="en-GB" sz="2000" dirty="0">
                <a:latin typeface="Century Gothic" panose="020B0502020202020204" pitchFamily="34" charset="0"/>
              </a:rPr>
              <a:t>Awareness raising of </a:t>
            </a:r>
            <a:r>
              <a:rPr lang="en-GB" sz="2000" dirty="0">
                <a:latin typeface="Century Gothic" panose="020B0502020202020204" pitchFamily="34" charset="0"/>
                <a:hlinkClick r:id="rId5"/>
              </a:rPr>
              <a:t>the risks around co-sleeping </a:t>
            </a:r>
            <a:r>
              <a:rPr lang="en-GB" sz="2000" dirty="0">
                <a:latin typeface="Century Gothic" panose="020B0502020202020204" pitchFamily="34" charset="0"/>
              </a:rPr>
              <a:t>with both parents/carers </a:t>
            </a:r>
          </a:p>
          <a:p>
            <a:pPr lvl="1">
              <a:buFont typeface="Wingdings" panose="05000000000000000000" pitchFamily="2" charset="2"/>
              <a:buChar char="Ø"/>
            </a:pPr>
            <a:r>
              <a:rPr lang="en-GB" sz="2000" dirty="0">
                <a:latin typeface="Century Gothic" panose="020B0502020202020204" pitchFamily="34" charset="0"/>
              </a:rPr>
              <a:t>Put them on their BACK for every sleep</a:t>
            </a:r>
          </a:p>
          <a:p>
            <a:pPr lvl="1">
              <a:buFont typeface="Wingdings" panose="05000000000000000000" pitchFamily="2" charset="2"/>
              <a:buChar char="Ø"/>
            </a:pPr>
            <a:r>
              <a:rPr lang="en-GB" sz="2000" dirty="0">
                <a:latin typeface="Century Gothic" panose="020B0502020202020204" pitchFamily="34" charset="0"/>
              </a:rPr>
              <a:t>In a CLEAR, FLAT SLEEP SPACE</a:t>
            </a:r>
          </a:p>
          <a:p>
            <a:pPr lvl="1">
              <a:buFont typeface="Wingdings" panose="05000000000000000000" pitchFamily="2" charset="2"/>
              <a:buChar char="Ø"/>
            </a:pPr>
            <a:r>
              <a:rPr lang="en-GB" sz="2000" dirty="0">
                <a:latin typeface="Century Gothic" panose="020B0502020202020204" pitchFamily="34" charset="0"/>
              </a:rPr>
              <a:t>Keep them SMOKE FREE day and night</a:t>
            </a:r>
          </a:p>
          <a:p>
            <a:pPr lvl="1">
              <a:buFont typeface="Wingdings" panose="05000000000000000000" pitchFamily="2" charset="2"/>
              <a:buChar char="Ø"/>
            </a:pPr>
            <a:r>
              <a:rPr lang="en-GB" sz="2000" dirty="0">
                <a:latin typeface="Century Gothic" panose="020B0502020202020204" pitchFamily="34" charset="0"/>
              </a:rPr>
              <a:t>Never sleep with baby on a sofa or armchair</a:t>
            </a:r>
          </a:p>
          <a:p>
            <a:endParaRPr lang="en-GB" sz="3200" dirty="0">
              <a:latin typeface="Century Gothic" panose="020B0502020202020204" pitchFamily="34" charset="0"/>
            </a:endParaRPr>
          </a:p>
          <a:p>
            <a:pPr lvl="1">
              <a:buFont typeface="Wingdings" panose="05000000000000000000" pitchFamily="2" charset="2"/>
              <a:buChar char="Ø"/>
            </a:pPr>
            <a:endParaRPr lang="en-GB" sz="2800" dirty="0">
              <a:latin typeface="Century Gothic" panose="020B0502020202020204" pitchFamily="34" charset="0"/>
            </a:endParaRPr>
          </a:p>
          <a:p>
            <a:pPr lvl="1">
              <a:buFont typeface="Wingdings" panose="05000000000000000000" pitchFamily="2" charset="2"/>
              <a:buChar char="Ø"/>
            </a:pPr>
            <a:endParaRPr lang="en-GB" sz="2000" dirty="0">
              <a:latin typeface="Century Gothic" panose="020B0502020202020204" pitchFamily="34" charset="0"/>
            </a:endParaRPr>
          </a:p>
          <a:p>
            <a:pPr marL="457200" lvl="1" indent="0">
              <a:buNone/>
            </a:pPr>
            <a:endParaRPr lang="en-GB" sz="2000" dirty="0">
              <a:latin typeface="Century Gothic" panose="020B0502020202020204" pitchFamily="34" charset="0"/>
            </a:endParaRPr>
          </a:p>
          <a:p>
            <a:endParaRPr lang="en-GB" sz="2000" dirty="0">
              <a:latin typeface="Century Gothic" panose="020B0502020202020204" pitchFamily="34" charset="0"/>
            </a:endParaRPr>
          </a:p>
        </p:txBody>
      </p:sp>
      <p:pic>
        <p:nvPicPr>
          <p:cNvPr id="6" name="Picture 5" descr="Text&#10;&#10;Description automatically generated">
            <a:extLst>
              <a:ext uri="{FF2B5EF4-FFF2-40B4-BE49-F238E27FC236}">
                <a16:creationId xmlns:a16="http://schemas.microsoft.com/office/drawing/2014/main" id="{CD4551BC-BBC6-4BAD-A6C5-6BD336348965}"/>
              </a:ext>
            </a:extLst>
          </p:cNvPr>
          <p:cNvPicPr>
            <a:picLocks noChangeAspect="1"/>
          </p:cNvPicPr>
          <p:nvPr/>
        </p:nvPicPr>
        <p:blipFill rotWithShape="1">
          <a:blip r:embed="rId6">
            <a:extLst>
              <a:ext uri="{28A0092B-C50C-407E-A947-70E740481C1C}">
                <a14:useLocalDpi xmlns:a14="http://schemas.microsoft.com/office/drawing/2010/main" val="0"/>
              </a:ext>
            </a:extLst>
          </a:blip>
          <a:srcRect l="15809" r="12957" b="-1"/>
          <a:stretch/>
        </p:blipFill>
        <p:spPr>
          <a:xfrm>
            <a:off x="6880610" y="1800665"/>
            <a:ext cx="4737650" cy="3934000"/>
          </a:xfrm>
          <a:prstGeom prst="rect">
            <a:avLst/>
          </a:prstGeom>
        </p:spPr>
      </p:pic>
    </p:spTree>
    <p:extLst>
      <p:ext uri="{BB962C8B-B14F-4D97-AF65-F5344CB8AC3E}">
        <p14:creationId xmlns:p14="http://schemas.microsoft.com/office/powerpoint/2010/main" val="2504564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F2909B-F2AD-4733-B7C4-06CFB0BF0CBA}"/>
              </a:ext>
            </a:extLst>
          </p:cNvPr>
          <p:cNvSpPr>
            <a:spLocks noGrp="1"/>
          </p:cNvSpPr>
          <p:nvPr>
            <p:ph type="title"/>
          </p:nvPr>
        </p:nvSpPr>
        <p:spPr>
          <a:xfrm>
            <a:off x="808638" y="386930"/>
            <a:ext cx="10645954" cy="1188950"/>
          </a:xfrm>
        </p:spPr>
        <p:txBody>
          <a:bodyPr anchor="b">
            <a:normAutofit/>
          </a:bodyPr>
          <a:lstStyle/>
          <a:p>
            <a:r>
              <a:rPr lang="en-GB" sz="4000" dirty="0">
                <a:latin typeface="Century Gothic" panose="020B0502020202020204" pitchFamily="34" charset="0"/>
                <a:cs typeface="Arial" panose="020B0604020202020204" pitchFamily="34" charset="0"/>
              </a:rPr>
              <a:t>Safeguarding Training</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378B339-014F-49ED-9A88-ACB785A92E86}"/>
              </a:ext>
            </a:extLst>
          </p:cNvPr>
          <p:cNvSpPr>
            <a:spLocks noGrp="1"/>
          </p:cNvSpPr>
          <p:nvPr>
            <p:ph idx="1"/>
          </p:nvPr>
        </p:nvSpPr>
        <p:spPr>
          <a:xfrm>
            <a:off x="808638" y="2447778"/>
            <a:ext cx="10574724" cy="3903146"/>
          </a:xfrm>
        </p:spPr>
        <p:txBody>
          <a:bodyPr anchor="ctr">
            <a:normAutofit lnSpcReduction="10000"/>
          </a:bodyPr>
          <a:lstStyle/>
          <a:p>
            <a:pPr marL="0" indent="0">
              <a:buNone/>
            </a:pPr>
            <a:r>
              <a:rPr lang="en-GB" sz="2600" dirty="0">
                <a:latin typeface="Century Gothic" panose="020B0502020202020204" pitchFamily="34" charset="0"/>
              </a:rPr>
              <a:t>Upcoming training: </a:t>
            </a:r>
          </a:p>
          <a:p>
            <a:pPr marL="0" indent="0">
              <a:buNone/>
            </a:pPr>
            <a:endParaRPr lang="en-GB" sz="800" dirty="0">
              <a:latin typeface="Century Gothic" panose="020B0502020202020204" pitchFamily="34" charset="0"/>
            </a:endParaRPr>
          </a:p>
          <a:p>
            <a:pPr lvl="1"/>
            <a:r>
              <a:rPr lang="en-GB" sz="2000" dirty="0">
                <a:latin typeface="Century Gothic" panose="020B0502020202020204" pitchFamily="34" charset="0"/>
              </a:rPr>
              <a:t>Introduction to Domestic Abuse - Tues 1/3 (09:30 - 12:30)</a:t>
            </a:r>
          </a:p>
          <a:p>
            <a:pPr lvl="1"/>
            <a:r>
              <a:rPr lang="en-GB" sz="2000" dirty="0">
                <a:latin typeface="Century Gothic" panose="020B0502020202020204" pitchFamily="34" charset="0"/>
              </a:rPr>
              <a:t>Understanding Child Exploitation: Part 2 - Thurs 3/3 (9:30 - 12:30)</a:t>
            </a:r>
          </a:p>
          <a:p>
            <a:pPr lvl="1"/>
            <a:r>
              <a:rPr lang="en-GB" sz="2000" dirty="0">
                <a:latin typeface="Century Gothic" panose="020B0502020202020204" pitchFamily="34" charset="0"/>
              </a:rPr>
              <a:t>Impact of Domestic Abuse on Children and Families - Fri 4/3 (09:30 - 12:30)</a:t>
            </a:r>
          </a:p>
          <a:p>
            <a:pPr lvl="1"/>
            <a:r>
              <a:rPr lang="en-GB" sz="2000" dirty="0">
                <a:latin typeface="Century Gothic" panose="020B0502020202020204" pitchFamily="34" charset="0"/>
              </a:rPr>
              <a:t>Domestic Abuse and Young People - Wed 9/3 (10:00 - 13:00)</a:t>
            </a:r>
          </a:p>
          <a:p>
            <a:pPr lvl="1"/>
            <a:r>
              <a:rPr lang="en-GB" sz="2000" dirty="0">
                <a:latin typeface="Century Gothic" panose="020B0502020202020204" pitchFamily="34" charset="0"/>
              </a:rPr>
              <a:t>Working with fathers and other male carers- Wed 16/3 (09:30 - 13:00)</a:t>
            </a:r>
          </a:p>
          <a:p>
            <a:pPr lvl="1"/>
            <a:r>
              <a:rPr lang="en-GB" sz="2000" dirty="0">
                <a:latin typeface="Century Gothic" panose="020B0502020202020204" pitchFamily="34" charset="0"/>
              </a:rPr>
              <a:t>Designated Safeguarding Lead - Tues 22/3 (09:30 - 11:30)</a:t>
            </a:r>
          </a:p>
          <a:p>
            <a:pPr lvl="1"/>
            <a:r>
              <a:rPr lang="en-GB" sz="2000" dirty="0">
                <a:latin typeface="Century Gothic" panose="020B0502020202020204" pitchFamily="34" charset="0"/>
              </a:rPr>
              <a:t>Drugs and Alcohol - Increasing Knowledge / Reducing Risk - Thurs 24/3 (09:30 - 13:00)</a:t>
            </a:r>
          </a:p>
          <a:p>
            <a:pPr marL="0" indent="0">
              <a:lnSpc>
                <a:spcPct val="100000"/>
              </a:lnSpc>
              <a:spcBef>
                <a:spcPts val="600"/>
              </a:spcBef>
              <a:buNone/>
            </a:pPr>
            <a:endParaRPr lang="en-GB" sz="1000" dirty="0">
              <a:latin typeface="Century Gothic" panose="020B0502020202020204" pitchFamily="34" charset="0"/>
            </a:endParaRPr>
          </a:p>
          <a:p>
            <a:pPr marL="0" indent="0">
              <a:buNone/>
            </a:pPr>
            <a:r>
              <a:rPr lang="en-GB" sz="2400" dirty="0">
                <a:latin typeface="Century Gothic" panose="020B0502020202020204" pitchFamily="34" charset="0"/>
              </a:rPr>
              <a:t>Visit </a:t>
            </a:r>
            <a:r>
              <a:rPr lang="en-GB" sz="2400" dirty="0">
                <a:latin typeface="Century Gothic" panose="020B0502020202020204" pitchFamily="34" charset="0"/>
                <a:hlinkClick r:id="rId2"/>
              </a:rPr>
              <a:t>www.training.oscb.org.uk</a:t>
            </a:r>
            <a:r>
              <a:rPr lang="en-GB" sz="2400" dirty="0">
                <a:latin typeface="Century Gothic" panose="020B0502020202020204" pitchFamily="34" charset="0"/>
              </a:rPr>
              <a:t> for further dates, info and bookings</a:t>
            </a:r>
          </a:p>
          <a:p>
            <a:endParaRPr lang="en-GB" sz="2400" dirty="0"/>
          </a:p>
        </p:txBody>
      </p:sp>
      <p:pic>
        <p:nvPicPr>
          <p:cNvPr id="4" name="Picture 3">
            <a:extLst>
              <a:ext uri="{FF2B5EF4-FFF2-40B4-BE49-F238E27FC236}">
                <a16:creationId xmlns:a16="http://schemas.microsoft.com/office/drawing/2014/main" id="{81A89067-6EF3-49CF-8C20-BF56E596FE33}"/>
              </a:ext>
            </a:extLst>
          </p:cNvPr>
          <p:cNvPicPr>
            <a:picLocks noChangeAspect="1"/>
          </p:cNvPicPr>
          <p:nvPr/>
        </p:nvPicPr>
        <p:blipFill>
          <a:blip r:embed="rId3"/>
          <a:stretch>
            <a:fillRect/>
          </a:stretch>
        </p:blipFill>
        <p:spPr>
          <a:xfrm>
            <a:off x="8623494" y="463659"/>
            <a:ext cx="2759868" cy="1240993"/>
          </a:xfrm>
          <a:prstGeom prst="rect">
            <a:avLst/>
          </a:prstGeom>
        </p:spPr>
      </p:pic>
    </p:spTree>
    <p:extLst>
      <p:ext uri="{BB962C8B-B14F-4D97-AF65-F5344CB8AC3E}">
        <p14:creationId xmlns:p14="http://schemas.microsoft.com/office/powerpoint/2010/main" val="952291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45C3504-6FF3-450B-9DC9-9B2797C1DF8F}"/>
              </a:ext>
            </a:extLst>
          </p:cNvPr>
          <p:cNvSpPr>
            <a:spLocks noGrp="1"/>
          </p:cNvSpPr>
          <p:nvPr>
            <p:ph type="title"/>
          </p:nvPr>
        </p:nvSpPr>
        <p:spPr>
          <a:xfrm>
            <a:off x="2670629" y="34863"/>
            <a:ext cx="8877903" cy="976438"/>
          </a:xfrm>
        </p:spPr>
        <p:txBody>
          <a:bodyPr>
            <a:normAutofit/>
          </a:bodyPr>
          <a:lstStyle/>
          <a:p>
            <a:r>
              <a:rPr lang="en-GB" dirty="0">
                <a:latin typeface="Century Gothic" panose="020B0502020202020204" pitchFamily="34" charset="0"/>
              </a:rPr>
              <a:t>Looking for a new challenge? </a:t>
            </a:r>
          </a:p>
        </p:txBody>
      </p:sp>
      <p:pic>
        <p:nvPicPr>
          <p:cNvPr id="14" name="Picture 13" descr="A group of people sitting around a table&#10;&#10;Description automatically generated with medium confidence">
            <a:extLst>
              <a:ext uri="{FF2B5EF4-FFF2-40B4-BE49-F238E27FC236}">
                <a16:creationId xmlns:a16="http://schemas.microsoft.com/office/drawing/2014/main" id="{1ED19B8B-F2D0-4386-A907-192E1D7CD00E}"/>
              </a:ext>
            </a:extLst>
          </p:cNvPr>
          <p:cNvPicPr>
            <a:picLocks noChangeAspect="1"/>
          </p:cNvPicPr>
          <p:nvPr/>
        </p:nvPicPr>
        <p:blipFill rotWithShape="1">
          <a:blip r:embed="rId2">
            <a:extLst>
              <a:ext uri="{28A0092B-C50C-407E-A947-70E740481C1C}">
                <a14:useLocalDpi xmlns:a14="http://schemas.microsoft.com/office/drawing/2010/main" val="0"/>
              </a:ext>
            </a:extLst>
          </a:blip>
          <a:srcRect l="15190" r="12655"/>
          <a:stretch/>
        </p:blipFill>
        <p:spPr>
          <a:xfrm>
            <a:off x="480060" y="1648240"/>
            <a:ext cx="3425957" cy="3561039"/>
          </a:xfrm>
          <a:prstGeom prst="rect">
            <a:avLst/>
          </a:prstGeom>
        </p:spPr>
      </p:pic>
      <p:sp>
        <p:nvSpPr>
          <p:cNvPr id="3" name="Content Placeholder 2">
            <a:extLst>
              <a:ext uri="{FF2B5EF4-FFF2-40B4-BE49-F238E27FC236}">
                <a16:creationId xmlns:a16="http://schemas.microsoft.com/office/drawing/2014/main" id="{2271DAB4-FC63-4FC1-BD42-5C7CA850B23F}"/>
              </a:ext>
            </a:extLst>
          </p:cNvPr>
          <p:cNvSpPr>
            <a:spLocks noGrp="1"/>
          </p:cNvSpPr>
          <p:nvPr>
            <p:ph idx="1"/>
          </p:nvPr>
        </p:nvSpPr>
        <p:spPr>
          <a:xfrm>
            <a:off x="4020457" y="1046165"/>
            <a:ext cx="7528075" cy="5601378"/>
          </a:xfrm>
        </p:spPr>
        <p:txBody>
          <a:bodyPr>
            <a:normAutofit lnSpcReduction="10000"/>
          </a:bodyPr>
          <a:lstStyle/>
          <a:p>
            <a:pPr marL="0" indent="0">
              <a:buNone/>
            </a:pPr>
            <a:r>
              <a:rPr lang="en-GB" sz="2400" dirty="0">
                <a:effectLst/>
                <a:latin typeface="Century Gothic" panose="020B0502020202020204" pitchFamily="34" charset="0"/>
                <a:ea typeface="Calibri" panose="020F0502020204030204" pitchFamily="34" charset="0"/>
              </a:rPr>
              <a:t>…. become a member of the OSCB Training Pool </a:t>
            </a:r>
          </a:p>
          <a:p>
            <a:pPr marL="0" indent="0">
              <a:buNone/>
            </a:pPr>
            <a:endParaRPr lang="en-GB" sz="1300" dirty="0">
              <a:effectLst/>
              <a:latin typeface="Century Gothic" panose="020B0502020202020204" pitchFamily="34" charset="0"/>
              <a:ea typeface="Calibri" panose="020F0502020204030204" pitchFamily="34" charset="0"/>
            </a:endParaRPr>
          </a:p>
          <a:p>
            <a:pPr marL="0" indent="0">
              <a:buNone/>
            </a:pPr>
            <a:r>
              <a:rPr lang="en-GB" sz="2000" dirty="0">
                <a:effectLst/>
                <a:latin typeface="Century Gothic" panose="020B0502020202020204" pitchFamily="34" charset="0"/>
                <a:ea typeface="Calibri" panose="020F0502020204030204" pitchFamily="34" charset="0"/>
              </a:rPr>
              <a:t>The OSCB deliver training to approximately 5000 practitioners a year. The Training Pool was highly commended in the NSPCC/BASPCAN ‘Trainer of the Year Award’ 2018 (coming 4</a:t>
            </a:r>
            <a:r>
              <a:rPr lang="en-GB" sz="2000" baseline="30000" dirty="0">
                <a:effectLst/>
                <a:latin typeface="Century Gothic" panose="020B0502020202020204" pitchFamily="34" charset="0"/>
                <a:ea typeface="Calibri" panose="020F0502020204030204" pitchFamily="34" charset="0"/>
              </a:rPr>
              <a:t>th</a:t>
            </a:r>
            <a:r>
              <a:rPr lang="en-GB" sz="2000" dirty="0">
                <a:effectLst/>
                <a:latin typeface="Century Gothic" panose="020B0502020202020204" pitchFamily="34" charset="0"/>
                <a:ea typeface="Calibri" panose="020F0502020204030204" pitchFamily="34" charset="0"/>
              </a:rPr>
              <a:t> from over 100 nominations)! </a:t>
            </a:r>
          </a:p>
          <a:p>
            <a:pPr marL="0" indent="0">
              <a:buNone/>
            </a:pPr>
            <a:endParaRPr lang="en-GB" sz="2000" dirty="0">
              <a:latin typeface="Calibri" panose="020F0502020204030204" pitchFamily="34" charset="0"/>
              <a:ea typeface="Calibri" panose="020F0502020204030204" pitchFamily="34" charset="0"/>
            </a:endParaRPr>
          </a:p>
          <a:p>
            <a:pPr marL="0" indent="0">
              <a:buNone/>
            </a:pPr>
            <a:r>
              <a:rPr lang="en-GB" sz="2000" dirty="0">
                <a:effectLst/>
                <a:latin typeface="Century Gothic" panose="020B0502020202020204" pitchFamily="34" charset="0"/>
                <a:ea typeface="Calibri" panose="020F0502020204030204" pitchFamily="34" charset="0"/>
              </a:rPr>
              <a:t>We are currently looking for additional trainers to join us, a few of the benefits are:</a:t>
            </a:r>
          </a:p>
          <a:p>
            <a:pPr lvl="1"/>
            <a:r>
              <a:rPr lang="en-GB" sz="1600" dirty="0">
                <a:effectLst/>
                <a:latin typeface="Century Gothic" panose="020B0502020202020204" pitchFamily="34" charset="0"/>
                <a:ea typeface="Calibri" panose="020F0502020204030204" pitchFamily="34" charset="0"/>
              </a:rPr>
              <a:t>opportunities to network with multi-agency practitioners </a:t>
            </a:r>
          </a:p>
          <a:p>
            <a:pPr lvl="1"/>
            <a:r>
              <a:rPr lang="en-GB" sz="1600" dirty="0">
                <a:effectLst/>
                <a:latin typeface="Century Gothic" panose="020B0502020202020204" pitchFamily="34" charset="0"/>
                <a:ea typeface="Calibri" panose="020F0502020204030204" pitchFamily="34" charset="0"/>
              </a:rPr>
              <a:t>fantastic support from the OSCB training team, including a variety of trainer development sessions</a:t>
            </a:r>
          </a:p>
          <a:p>
            <a:pPr lvl="1"/>
            <a:r>
              <a:rPr lang="en-GB" sz="1600" dirty="0">
                <a:latin typeface="Century Gothic" panose="020B0502020202020204" pitchFamily="34" charset="0"/>
                <a:ea typeface="Calibri" panose="020F0502020204030204" pitchFamily="34" charset="0"/>
              </a:rPr>
              <a:t>input</a:t>
            </a:r>
            <a:r>
              <a:rPr lang="en-GB" sz="1600" dirty="0">
                <a:effectLst/>
                <a:latin typeface="Century Gothic" panose="020B0502020202020204" pitchFamily="34" charset="0"/>
                <a:ea typeface="Calibri" panose="020F0502020204030204" pitchFamily="34" charset="0"/>
              </a:rPr>
              <a:t> into course development and access to training materials to deliver sessions to your own organisation</a:t>
            </a:r>
          </a:p>
          <a:p>
            <a:pPr lvl="1"/>
            <a:r>
              <a:rPr lang="en-GB" sz="1600" dirty="0">
                <a:latin typeface="Century Gothic" panose="020B0502020202020204" pitchFamily="34" charset="0"/>
                <a:ea typeface="Calibri" panose="020F0502020204030204" pitchFamily="34" charset="0"/>
              </a:rPr>
              <a:t>a</a:t>
            </a:r>
            <a:r>
              <a:rPr lang="en-GB" sz="1600" dirty="0">
                <a:effectLst/>
                <a:latin typeface="Century Gothic" panose="020B0502020202020204" pitchFamily="34" charset="0"/>
                <a:ea typeface="Calibri" panose="020F0502020204030204" pitchFamily="34" charset="0"/>
              </a:rPr>
              <a:t>n annual trainer celebration event</a:t>
            </a:r>
          </a:p>
          <a:p>
            <a:pPr lvl="1"/>
            <a:r>
              <a:rPr lang="en-GB" sz="1600" dirty="0">
                <a:effectLst/>
                <a:latin typeface="Century Gothic" panose="020B0502020202020204" pitchFamily="34" charset="0"/>
                <a:ea typeface="Calibri" panose="020F0502020204030204" pitchFamily="34" charset="0"/>
              </a:rPr>
              <a:t>priority booking on OSCB Conferences and Learning Events</a:t>
            </a:r>
          </a:p>
          <a:p>
            <a:pPr marL="457200" lvl="1" indent="0">
              <a:buNone/>
            </a:pPr>
            <a:endParaRPr lang="en-GB" sz="1300" dirty="0">
              <a:latin typeface="Calibri" panose="020F0502020204030204" pitchFamily="34" charset="0"/>
              <a:ea typeface="Calibri" panose="020F0502020204030204" pitchFamily="34" charset="0"/>
            </a:endParaRPr>
          </a:p>
          <a:p>
            <a:pPr marL="0" indent="0">
              <a:buNone/>
            </a:pPr>
            <a:r>
              <a:rPr lang="en-GB" sz="2000" dirty="0">
                <a:effectLst/>
                <a:latin typeface="Calibri" panose="020F0502020204030204" pitchFamily="34" charset="0"/>
                <a:ea typeface="Calibri" panose="020F0502020204030204" pitchFamily="34" charset="0"/>
              </a:rPr>
              <a:t>	For further information or to register your interest,  please 	email Gay Suggitt @  </a:t>
            </a:r>
            <a:r>
              <a:rPr lang="en-GB" sz="2100" u="sng" dirty="0">
                <a:solidFill>
                  <a:srgbClr val="00B0F0"/>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oscb.training@oxfordshire.gov.uk</a:t>
            </a:r>
            <a:r>
              <a:rPr lang="en-GB" sz="2100" dirty="0">
                <a:solidFill>
                  <a:srgbClr val="00B0F0"/>
                </a:solidFill>
                <a:effectLst/>
                <a:latin typeface="Calibri" panose="020F0502020204030204" pitchFamily="34" charset="0"/>
                <a:ea typeface="Calibri" panose="020F0502020204030204" pitchFamily="34" charset="0"/>
              </a:rPr>
              <a:t> </a:t>
            </a:r>
            <a:endParaRPr lang="en-GB" sz="2100" dirty="0">
              <a:solidFill>
                <a:srgbClr val="00B0F0"/>
              </a:solidFill>
            </a:endParaRPr>
          </a:p>
        </p:txBody>
      </p:sp>
    </p:spTree>
    <p:extLst>
      <p:ext uri="{BB962C8B-B14F-4D97-AF65-F5344CB8AC3E}">
        <p14:creationId xmlns:p14="http://schemas.microsoft.com/office/powerpoint/2010/main" val="358047011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4">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1106</Words>
  <Application>Microsoft Office PowerPoint</Application>
  <PresentationFormat>Widescreen</PresentationFormat>
  <Paragraphs>88</Paragraphs>
  <Slides>7</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Calibri Light</vt:lpstr>
      <vt:lpstr>Century Gothic</vt:lpstr>
      <vt:lpstr>Open Sans</vt:lpstr>
      <vt:lpstr>Wingdings</vt:lpstr>
      <vt:lpstr>Office Theme</vt:lpstr>
      <vt:lpstr>2_Office Theme</vt:lpstr>
      <vt:lpstr>PowerPoint Presentation</vt:lpstr>
      <vt:lpstr>Child Safeguarding Practice Reviews </vt:lpstr>
      <vt:lpstr>The ‘Threshold of needs’ has been updated:</vt:lpstr>
      <vt:lpstr>Child exploitation</vt:lpstr>
      <vt:lpstr>Safeguarding Campaigns</vt:lpstr>
      <vt:lpstr>Safeguarding Training</vt:lpstr>
      <vt:lpstr>Looking for a new challenge?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Bishop, Kay - Safeguarding</dc:creator>
  <cp:lastModifiedBy>Kinnell, Carole - Oxfordshire County Council</cp:lastModifiedBy>
  <cp:revision>20</cp:revision>
  <dcterms:created xsi:type="dcterms:W3CDTF">2021-06-16T10:27:46Z</dcterms:created>
  <dcterms:modified xsi:type="dcterms:W3CDTF">2022-02-03T10:23:41Z</dcterms:modified>
</cp:coreProperties>
</file>