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2" r:id="rId2"/>
    <p:sldId id="322" r:id="rId3"/>
    <p:sldId id="323" r:id="rId4"/>
    <p:sldId id="324" r:id="rId5"/>
    <p:sldId id="325" r:id="rId6"/>
    <p:sldId id="336" r:id="rId7"/>
    <p:sldId id="330" r:id="rId8"/>
    <p:sldId id="33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kfield, Robert - Commissioning" initials="WR-C" lastIdx="1" clrIdx="0">
    <p:extLst>
      <p:ext uri="{19B8F6BF-5375-455C-9EA6-DF929625EA0E}">
        <p15:presenceInfo xmlns:p15="http://schemas.microsoft.com/office/powerpoint/2012/main" userId="S-1-5-21-606747145-1326574676-725345543-16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  <a:srgbClr val="1D4999"/>
    <a:srgbClr val="4472C4"/>
    <a:srgbClr val="EE6000"/>
    <a:srgbClr val="3B3838"/>
    <a:srgbClr val="FF99CC"/>
    <a:srgbClr val="FFFF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57" autoAdjust="0"/>
  </p:normalViewPr>
  <p:slideViewPr>
    <p:cSldViewPr snapToGrid="0">
      <p:cViewPr varScale="1">
        <p:scale>
          <a:sx n="64" d="100"/>
          <a:sy n="64" d="100"/>
        </p:scale>
        <p:origin x="10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92E14-CC83-4A33-BAB2-75906257E0DA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61FF-556C-43D7-AA19-F0D9787332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78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nspcc.org.uk/child-abuse-and-neglect/neglec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b="1" dirty="0"/>
              <a:t>Learning review evidencing severe neglect of  two children could have been prevented if threshold need guidance had been understood and Early Help provided</a:t>
            </a:r>
          </a:p>
          <a:p>
            <a:endParaRPr lang="en-GB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/>
              <a:t>Ensure that there is a cultural shift across universal services so that Early Help Assessments continue to be developed as a helpful multi-agency tool to use to understand a family’s story/provision of support services and that there are clear messages as to how an Early Help Assessment can help them.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Set up a multi agency  Early Help Assessment Task and Finish Group to carry out a multi-agency review, take stock of where we are, identify what is going well and what are the challenges that need to be addressed to achieve a position where majority of practitioners use the early help assessment  to achieve the above intention 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Protecting children from neglect | NSPCC Learning</a:t>
            </a:r>
            <a:endParaRPr lang="en-GB" dirty="0"/>
          </a:p>
          <a:p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532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</a:rPr>
              <a:t>1  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least 2000 EHAs to be completed in 2021/22</a:t>
            </a:r>
          </a:p>
          <a:p>
            <a:pPr marL="0" indent="0">
              <a:buNone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 At least 200 Early Help assessments should be completed by health visitors in 2021/22</a:t>
            </a:r>
          </a:p>
          <a:p>
            <a:pPr marL="0" indent="0">
              <a:buNone/>
            </a:pPr>
            <a:r>
              <a:rPr lang="en-GB" dirty="0"/>
              <a:t>3   To increase number of EHA’s completed  to 15000 by 2024/25 and by 2026/27 increase to 28,000 in line with poverty data.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457200" indent="-457200">
              <a:buAutoNum type="arabicPeriod" startAt="3"/>
            </a:pPr>
            <a:endParaRPr lang="en-GB" sz="12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00" b="1" dirty="0">
                <a:effectLst/>
                <a:latin typeface="Arial" panose="020B0604020202020204" pitchFamily="34" charset="0"/>
              </a:rPr>
              <a:t>Early years</a:t>
            </a:r>
          </a:p>
          <a:p>
            <a:r>
              <a:rPr lang="en-GB" sz="1200" dirty="0"/>
              <a:t>Monthly Managers and Childminder meetings </a:t>
            </a:r>
          </a:p>
          <a:p>
            <a:r>
              <a:rPr lang="en-GB" sz="1200" dirty="0"/>
              <a:t>LCSS attended to talk about EHA in Feb/March 2021 – this is now a monthly occurrence.</a:t>
            </a:r>
          </a:p>
          <a:p>
            <a:r>
              <a:rPr lang="en-GB" sz="1200" dirty="0"/>
              <a:t>Regular Communications – fortnightly e-newsletter (2000 subscribers), Facebook, termly briefings, virtual visits on EHA by the Early Years team.</a:t>
            </a:r>
          </a:p>
          <a:p>
            <a:endParaRPr lang="en-GB" sz="1200" dirty="0"/>
          </a:p>
          <a:p>
            <a:r>
              <a:rPr lang="en-GB" sz="1200" dirty="0"/>
              <a:t>Annual safeguarding audit sent to 700 EY providers (And for first time) – specific questions on completion of EHA &amp; contact with LCSS</a:t>
            </a:r>
          </a:p>
          <a:p>
            <a:r>
              <a:rPr lang="en-GB" sz="1200" dirty="0"/>
              <a:t>Going virtual with EHA training for EY providers – greater reach, evening sessions, increased number of places</a:t>
            </a:r>
          </a:p>
          <a:p>
            <a:r>
              <a:rPr lang="en-GB" sz="1200" dirty="0"/>
              <a:t>48% of settings said they had contacted LCSS in past year and 26% had completed an EHA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200" dirty="0"/>
              <a:t>Numbers attending evening </a:t>
            </a:r>
            <a:r>
              <a:rPr lang="en-GB" sz="1200" b="1" dirty="0"/>
              <a:t>training</a:t>
            </a:r>
            <a:r>
              <a:rPr lang="en-GB" sz="1200" dirty="0"/>
              <a:t> up from </a:t>
            </a:r>
            <a:r>
              <a:rPr lang="en-GB" sz="1200" b="1" dirty="0"/>
              <a:t>34</a:t>
            </a:r>
            <a:r>
              <a:rPr lang="en-GB" sz="1200" dirty="0"/>
              <a:t> in Summer 2019 to </a:t>
            </a:r>
            <a:r>
              <a:rPr lang="en-GB" sz="1200" b="1" dirty="0"/>
              <a:t>119</a:t>
            </a:r>
            <a:r>
              <a:rPr lang="en-GB" sz="1200" dirty="0"/>
              <a:t> in Summer 2021</a:t>
            </a:r>
          </a:p>
          <a:p>
            <a:endParaRPr lang="en-GB" sz="1200" dirty="0"/>
          </a:p>
          <a:p>
            <a:r>
              <a:rPr lang="en-GB" sz="1200" b="1" dirty="0"/>
              <a:t>SEND</a:t>
            </a:r>
            <a:r>
              <a:rPr lang="en-GB" sz="1200" dirty="0"/>
              <a:t> </a:t>
            </a:r>
          </a:p>
          <a:p>
            <a:endParaRPr lang="en-GB" sz="1200" dirty="0"/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nfo</a:t>
            </a:r>
            <a:r>
              <a:rPr lang="en-GB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rmation about use of  EHA’s added into all of Early Years SEND training. </a:t>
            </a:r>
          </a:p>
          <a:p>
            <a:r>
              <a:rPr lang="en-GB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message is that the graduated response </a:t>
            </a: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is necessary for all children with SEND and for some children an EHA will need to be part of that graduated response.</a:t>
            </a:r>
          </a:p>
          <a:p>
            <a:endParaRPr lang="en-GB" sz="1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EY SEN team </a:t>
            </a:r>
            <a:r>
              <a:rPr lang="en-GB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offer ‘no names’ discussions </a:t>
            </a: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for early years settings who to consider what action to take for children with emerging SEND. If relevant these discussions will include consideration of an EHA. </a:t>
            </a:r>
          </a:p>
          <a:p>
            <a:endParaRPr lang="en-GB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Information about the Graduated Response to be added to  Help Assessment training to ensure settings get the same messages</a:t>
            </a:r>
          </a:p>
          <a:p>
            <a:endParaRPr lang="en-GB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LCSS have attended EYSEN Team meeting</a:t>
            </a:r>
            <a:r>
              <a:rPr lang="en-GB" sz="1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ensure all staff have a comprehensive understanding of Early Help and the role of LCSS.</a:t>
            </a:r>
          </a:p>
          <a:p>
            <a:r>
              <a:rPr lang="en-GB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If EYSEN team member becomes aware that a setting is struggling to complete an EHA with a family; the team member will discuss contact with LCSS so that LCSS can offer support</a:t>
            </a: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Trained </a:t>
            </a:r>
            <a:r>
              <a:rPr lang="en-GB" sz="1200" b="1" dirty="0">
                <a:cs typeface="Arial" panose="020B0604020202020204" pitchFamily="34" charset="0"/>
              </a:rPr>
              <a:t>whole HV </a:t>
            </a:r>
            <a:r>
              <a:rPr lang="en-GB" sz="1200" dirty="0">
                <a:cs typeface="Arial" panose="020B0604020202020204" pitchFamily="34" charset="0"/>
              </a:rPr>
              <a:t>service </a:t>
            </a:r>
            <a:r>
              <a:rPr lang="en-GB" sz="1200" dirty="0" err="1">
                <a:cs typeface="Arial" panose="020B0604020202020204" pitchFamily="34" charset="0"/>
              </a:rPr>
              <a:t>inc</a:t>
            </a:r>
            <a:r>
              <a:rPr lang="en-GB" sz="1200" dirty="0">
                <a:cs typeface="Arial" panose="020B0604020202020204" pitchFamily="34" charset="0"/>
              </a:rPr>
              <a:t> NN</a:t>
            </a: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144 PCSOs trained across Ox this year</a:t>
            </a:r>
          </a:p>
          <a:p>
            <a:endParaRPr lang="en-GB" sz="1200" dirty="0"/>
          </a:p>
          <a:p>
            <a:endParaRPr lang="en-GB" sz="1200" dirty="0"/>
          </a:p>
          <a:p>
            <a:br>
              <a:rPr lang="en-GB" sz="1200" dirty="0"/>
            </a:br>
            <a:endParaRPr lang="en-GB" sz="1200" dirty="0"/>
          </a:p>
          <a:p>
            <a:pPr marL="0" indent="0">
              <a:buNone/>
            </a:pPr>
            <a:endParaRPr lang="en-GB" sz="12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200" dirty="0">
                <a:effectLst/>
                <a:latin typeface="Arial" panose="020B0604020202020204" pitchFamily="34" charset="0"/>
              </a:rPr>
              <a:t> </a:t>
            </a:r>
          </a:p>
          <a:p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9063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provides greater clarity on when universal services should use early help processes to support families.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Pathway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underpinned by TON  Joint training for adult and Training to adult and children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ensure consistent messages about thresholds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Neglect audit tool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developed by schools to identify neglect early being monitored through annual S157/175 return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Anecdotal and  data  indicates that, as a result, staff are more confident in initiating difficult conversations and identifying neglect as an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 consultations  ,joint training attendance at TAF meetings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/>
              <a:t>Comment from Rachel Weston’s email: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Staff at John Henry Newman Academy  were surveyed in July 2020 before training on Neglect was in place. A  follow up survey was then conducted in September 2020 after the staff completed the Level 2 Awareness of Abuse and Neglect course. The survey contained some mis-information about what neglect is alongside true examples of types of neglect.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survey in September 2020 showed an improvement in Knowledge and Understanding of Neglect. A few examples were (refer to table):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Neglect is….                                                                                                            Pre-training July 2020                         Post training September 2020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Failure to provide an education                                                                                        </a:t>
            </a:r>
            <a:r>
              <a:rPr lang="en-GB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0%                                                       87%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Being unresponsive to a child’s emotional needs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94%                                                     100%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Failure to provide enriching experiences                                                                       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46%                                                      27%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Failure to protect a child from physical and emotional harm or danger                    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96%                                                      100%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27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xfordshire -year on year increases in completion of Early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elp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ssessments (dip 2020 due to covid)  however despite this  since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 2021  there has been an increase on 2020 figure and are already nearing the overall total of 2019.  </a:t>
            </a:r>
          </a:p>
          <a:p>
            <a:pPr marL="0" indent="0">
              <a:buNone/>
            </a:pPr>
            <a:r>
              <a:rPr lang="en-GB" sz="1200" dirty="0"/>
              <a:t>Increased number of EHA’s from pre schools/nurseries: March –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EYS in 2020 EHA numbers = 28, to date 2021 = 44 total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HV in 2020 EHA = 44, to date in 2021 = 68 </a:t>
            </a:r>
          </a:p>
          <a:p>
            <a:pPr marL="0" indent="0">
              <a:buNone/>
            </a:pP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Confidence </a:t>
            </a:r>
          </a:p>
          <a:p>
            <a:r>
              <a:rPr lang="en-GB" sz="1200" dirty="0"/>
              <a:t>High numbers aware of support that </a:t>
            </a:r>
            <a:r>
              <a:rPr lang="en-GB" dirty="0"/>
              <a:t>L</a:t>
            </a:r>
            <a:r>
              <a:rPr lang="en-GB" sz="1200" dirty="0"/>
              <a:t>CSS can offer (LCSS –EY Survey /OSCB Survey to be repeated annually)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by universal partners about when to use  and how to engage  families in  Early help processes.  (all above 85% in terms of knowing LCSS and EH)</a:t>
            </a:r>
          </a:p>
          <a:p>
            <a:endParaRPr lang="en-GB" sz="1200" dirty="0"/>
          </a:p>
          <a:p>
            <a:r>
              <a:rPr lang="en-GB" dirty="0"/>
              <a:t>Planned survey to agencies that have had bespoke training to ascertain confidence levels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CIN cases with EHA’s increasing still work to do on Child protection cases. Work in progress. </a:t>
            </a:r>
            <a:endParaRPr lang="en-GB" dirty="0"/>
          </a:p>
          <a:p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82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xfordshire -year on year increases in completion of Early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elp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ssessments (dip 2020 due to covid)  however despite this  since 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 2021  there has been an increase on 2020 figure and are already nearing the overall total of 2019.  </a:t>
            </a:r>
          </a:p>
          <a:p>
            <a:pPr marL="0" indent="0">
              <a:buNone/>
            </a:pPr>
            <a:r>
              <a:rPr lang="en-GB" sz="1200" dirty="0"/>
              <a:t>Increased number of EHA’s from pre schools/nurseries: March –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EYS in 2020 EHA numbers = 28, to date 2021 = 44 total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HV in 2020 EHA = 44, to date in 2021 = 68 </a:t>
            </a:r>
          </a:p>
          <a:p>
            <a:pPr marL="0" indent="0">
              <a:buNone/>
            </a:pP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Confidence </a:t>
            </a:r>
          </a:p>
          <a:p>
            <a:r>
              <a:rPr lang="en-GB" sz="1200" dirty="0"/>
              <a:t>High numbers aware of support that </a:t>
            </a:r>
            <a:r>
              <a:rPr lang="en-GB" dirty="0"/>
              <a:t>L</a:t>
            </a:r>
            <a:r>
              <a:rPr lang="en-GB" sz="1200" dirty="0"/>
              <a:t>CSS can offer (LCSS –EY Survey /OSCB Survey to be repeated annually)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by universal partners about when to use  and how to engage  families in  Early help processes.  (all above 85% in terms of knowing LCSS and EH)</a:t>
            </a:r>
          </a:p>
          <a:p>
            <a:endParaRPr lang="en-GB" sz="1200" dirty="0"/>
          </a:p>
          <a:p>
            <a:r>
              <a:rPr lang="en-GB" dirty="0"/>
              <a:t>Planned survey to agencies that have had bespoke training to ascertain confidence levels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CIN cases with EHA’s increasing still work to do on Child protection cases. Work in progress. </a:t>
            </a:r>
            <a:endParaRPr lang="en-GB" dirty="0"/>
          </a:p>
          <a:p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38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0152b7b65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0152b7b65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41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2696-94F5-479B-A83C-80AA43F5D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E0A5C-4DD2-4083-AC62-0D3DB9C22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20440-F57E-4E6F-B392-6213D2E4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F63A-DE8A-44C8-B7A4-845D9BDA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AFED3-E817-4B56-8E1F-C310318F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5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48ED2-EF14-4A0A-9391-747F88FD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FAEC8-8999-4BC3-85BC-89E30430A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DBF97-9351-4A18-A9FF-F53465F4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C896-8BEE-47C8-90C0-BAA2B18E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F96C-C632-47EF-82D3-DBEC73E2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6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00F41-0572-488B-A33C-B211E4A98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42F24-9935-47AB-A7C2-3F5303C03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B7AE3-C28E-4B74-85CC-29B7CD70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E9559-0BEB-443A-A989-A19D70BB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D788-8F5D-4454-A6A7-4828A02E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2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0" y="-8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06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C63E-20F6-4996-BBF1-185C1A45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D5A-029D-41AE-80BD-D934FFD4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041D-944E-4BCF-AC47-254ADDC3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5F1E7-3D80-403B-BDC5-6955A2F6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EB4D3-FCC4-46E0-8F9E-ED9D81BB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8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E2AD-E0FA-4C76-B0F8-45B0DCCB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30E63-C572-4640-A2C5-F5551F91E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96967-2EB4-49FA-8E2A-59113AC5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011E8-8E05-4FFA-844D-384CB64F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5A78A-7667-4D9E-B282-70084848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90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BCFF-CDDA-40B1-AB22-57A1E2692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63F-84D3-480E-B393-AE9E91BA7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8BDC9-9D45-4FDD-BCF5-D93388C34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9C9DB-B5CE-432B-B0E4-45A420A6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CF73A-5403-4AAE-BA8B-E4C13D44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8931F-EB0B-411C-A2A7-0285E998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71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42E9-AFEF-4E8B-BA17-25D010D8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05CC9-616F-40C5-91A3-6835DDD66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F3A99-7336-4C75-B080-867011D45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E1E31-3D75-4CE3-A937-373F18EEC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B2BB3-ABCC-45DE-A065-ECC518B13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E03BB-804C-4FF4-A346-EA29F553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44D85E-1E70-428B-99BC-DDC5C2C9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0E858-AC3E-45F2-911F-E5F8DF8D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45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AC41-AB62-4EAB-89A8-472C9F9B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3C253-1F43-4277-9725-C5748BDD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27F2-6F46-4578-A547-C5C06783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AE3B8-615C-44A0-8B26-A56B6938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4244C-96F1-4E25-8E9F-FCF89416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493E6-84EC-4969-B201-E19D63B4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4305E-F79F-42DD-B89F-159F5E21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18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0338-E54E-4C97-B7EC-5784F551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142B-C627-4D6C-A2FC-1C4E35861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8339-2AC9-4B7A-AA11-F947F6678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23919-2C60-4332-9407-C2C894C7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AA3DF-962D-4E98-8B03-F447805D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DC2EE-4372-4F6C-AD49-53D2AE27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6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AB56-641A-4D3E-8B2D-533F733E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C825C-A2FB-44E6-9340-33D225576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FEF09-F2C6-4A06-97B8-107EA7E30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E73CF-A6D2-42FD-8B4B-749A8F97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61549-11D0-4ECA-9926-13E6EDA5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7D513-6030-40BD-A9AE-1A8E3EAF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6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3F802-19E2-4ACC-AB3E-F6210923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30648-827A-4000-BE06-1F132495A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6DB1B-EF55-4FDA-9B36-9EA5E2C5C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D045-BDA1-4FC6-90A4-FDA27B0547F3}" type="datetimeFigureOut">
              <a:rPr lang="en-GB" smtClean="0"/>
              <a:t>22/03/2022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51D9-E917-4ED7-A841-1DBB95495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7CB6C-7A3D-49CC-BC59-C0022FE91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B08A-66D5-4C5F-BF38-096F1C1E64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2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ourses.lumenlearning.com/boundless-management/chapter/shaping-organizational-cultur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6FEE24-7D39-4203-B715-4861543F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267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8C2DAC-1E78-4DCE-910F-1BB7376E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467" y="922868"/>
            <a:ext cx="6461787" cy="2116665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Neglect strategy 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Update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1.</a:t>
            </a: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that there is a cultural shift across universal services so that Early Help Assessments continue to be developed as a helpful multi-agency tool to use to understand a family’s story/provision of support services and that there are clear messages as to how an Early Help Assessment can help them</a:t>
            </a:r>
            <a:r>
              <a:rPr lang="en-GB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br>
              <a:rPr lang="en-GB" sz="2400" dirty="0"/>
            </a:br>
            <a:b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416AE-7C56-4FB5-857A-6CBF49E71A74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EEF53E-F098-4EE7-ACA9-19A1C2A07801}"/>
              </a:ext>
            </a:extLst>
          </p:cNvPr>
          <p:cNvSpPr txBox="1">
            <a:spLocks/>
          </p:cNvSpPr>
          <p:nvPr/>
        </p:nvSpPr>
        <p:spPr>
          <a:xfrm flipV="1">
            <a:off x="1608667" y="6664086"/>
            <a:ext cx="10504776" cy="120991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r"/>
            <a:r>
              <a:rPr lang="en-GB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Godfrey – Early Help Strategic Lead, OCC</a:t>
            </a:r>
          </a:p>
        </p:txBody>
      </p:sp>
    </p:spTree>
    <p:extLst>
      <p:ext uri="{BB962C8B-B14F-4D97-AF65-F5344CB8AC3E}">
        <p14:creationId xmlns:p14="http://schemas.microsoft.com/office/powerpoint/2010/main" val="379170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7638CEA-C55C-495A-A565-8D472A315B61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Cultural shift required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CF9E64-ECB8-431D-9E1F-1BB95B0D743E}"/>
              </a:ext>
            </a:extLst>
          </p:cNvPr>
          <p:cNvSpPr/>
          <p:nvPr/>
        </p:nvSpPr>
        <p:spPr>
          <a:xfrm>
            <a:off x="302400" y="1100456"/>
            <a:ext cx="11301336" cy="2935687"/>
          </a:xfrm>
          <a:custGeom>
            <a:avLst/>
            <a:gdLst>
              <a:gd name="connsiteX0" fmla="*/ 0 w 11301336"/>
              <a:gd name="connsiteY0" fmla="*/ 0 h 2935687"/>
              <a:gd name="connsiteX1" fmla="*/ 11301336 w 11301336"/>
              <a:gd name="connsiteY1" fmla="*/ 0 h 2935687"/>
              <a:gd name="connsiteX2" fmla="*/ 11301336 w 11301336"/>
              <a:gd name="connsiteY2" fmla="*/ 2935687 h 2935687"/>
              <a:gd name="connsiteX3" fmla="*/ 0 w 11301336"/>
              <a:gd name="connsiteY3" fmla="*/ 2935687 h 2935687"/>
              <a:gd name="connsiteX4" fmla="*/ 0 w 11301336"/>
              <a:gd name="connsiteY4" fmla="*/ 0 h 293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1336" h="2935687" extrusionOk="0">
                <a:moveTo>
                  <a:pt x="0" y="0"/>
                </a:moveTo>
                <a:cubicBezTo>
                  <a:pt x="5270978" y="-20347"/>
                  <a:pt x="7956428" y="-161959"/>
                  <a:pt x="11301336" y="0"/>
                </a:cubicBezTo>
                <a:cubicBezTo>
                  <a:pt x="11321121" y="970817"/>
                  <a:pt x="11377034" y="1477830"/>
                  <a:pt x="11301336" y="2935687"/>
                </a:cubicBezTo>
                <a:cubicBezTo>
                  <a:pt x="9932226" y="2866287"/>
                  <a:pt x="2011953" y="3082410"/>
                  <a:pt x="0" y="2935687"/>
                </a:cubicBezTo>
                <a:cubicBezTo>
                  <a:pt x="31285" y="2429970"/>
                  <a:pt x="-161710" y="961379"/>
                  <a:pt x="0" y="0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425672378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indicates low numbers of Early Help Assessments amongst some partners  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review identified barriers: </a:t>
            </a:r>
          </a:p>
          <a:p>
            <a:pPr marL="712788" indent="-357188">
              <a:lnSpc>
                <a:spcPct val="100000"/>
              </a:lnSpc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practitioners view the Early Help Assessment as a cumbersome tool, to be used as a referral mechanism to access Children’s Social care  </a:t>
            </a:r>
          </a:p>
          <a:p>
            <a:pPr marL="712788" indent="-357188">
              <a:lnSpc>
                <a:spcPct val="100000"/>
              </a:lnSpc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 report lack of clarity about when to use early help assessment processes </a:t>
            </a:r>
          </a:p>
          <a:p>
            <a:pPr marL="712788" indent="-357188">
              <a:lnSpc>
                <a:spcPct val="100000"/>
              </a:lnSpc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confidence on the part of some staff to engage with families around difficult issues</a:t>
            </a:r>
          </a:p>
          <a:p>
            <a:pPr marL="712788" indent="-357188">
              <a:lnSpc>
                <a:spcPct val="100000"/>
              </a:lnSpc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carry out EHAs in addition to high caseloads </a:t>
            </a:r>
          </a:p>
          <a:p>
            <a:pPr marL="712788" indent="-357188">
              <a:lnSpc>
                <a:spcPct val="100000"/>
              </a:lnSpc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and operational support required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00B55380-2B5B-447E-BDA0-96852C24F5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-2" b="-1549"/>
          <a:stretch/>
        </p:blipFill>
        <p:spPr>
          <a:xfrm>
            <a:off x="6334639" y="3780987"/>
            <a:ext cx="3344552" cy="286726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E01600-F3FF-47F0-B826-A2CCBDCB5DC3}"/>
              </a:ext>
            </a:extLst>
          </p:cNvPr>
          <p:cNvSpPr txBox="1"/>
          <p:nvPr/>
        </p:nvSpPr>
        <p:spPr>
          <a:xfrm>
            <a:off x="2990087" y="4155256"/>
            <a:ext cx="334455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7638CEA-C55C-495A-A565-8D472A315B61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November Update Actions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AE83-5DF4-4371-A5D1-515A33D9EB20}"/>
              </a:ext>
            </a:extLst>
          </p:cNvPr>
          <p:cNvSpPr txBox="1"/>
          <p:nvPr/>
        </p:nvSpPr>
        <p:spPr>
          <a:xfrm>
            <a:off x="537882" y="1091092"/>
            <a:ext cx="10072968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Strategic expectations set out in Children’s Trust and CEDR performance frameworks to achieve year on </a:t>
            </a: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of EHAs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Senior Lead appointed to provide strategic focus and drive this work                    forward over the next 12 months.</a:t>
            </a:r>
          </a:p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Joint Working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Multi-agency group are reviewing the </a:t>
            </a:r>
            <a:r>
              <a:rPr lang="en-GB" sz="2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EHA form and training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Extended remit of </a:t>
            </a:r>
            <a:r>
              <a:rPr lang="en-GB" sz="2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 Networks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Multi-agency Early Years performance framework and dashboard developed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Additional link-up with </a:t>
            </a:r>
            <a:r>
              <a:rPr lang="en-GB" sz="2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Services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regarding The Oxfordshire Way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Linked with </a:t>
            </a: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TVP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Heard and Seen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to complete EHAs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Joint working between Children’s Social Care and SEND: EHA to be incorporated into Early Intervention pathway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4BEFB5-3299-4AD5-98B5-ED71B6B1D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5855" y="1928531"/>
            <a:ext cx="1435586" cy="14981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86BDF5-EDB7-42DF-83DE-C40EA270B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8724" y="4658594"/>
            <a:ext cx="1897842" cy="181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6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5961D0-50F8-4117-A8DA-4D957EF77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1322" y="1085850"/>
            <a:ext cx="1490036" cy="144593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7638CEA-C55C-495A-A565-8D472A315B61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Actions continued…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AE83-5DF4-4371-A5D1-515A33D9EB20}"/>
              </a:ext>
            </a:extLst>
          </p:cNvPr>
          <p:cNvSpPr txBox="1"/>
          <p:nvPr/>
        </p:nvSpPr>
        <p:spPr>
          <a:xfrm>
            <a:off x="226176" y="837408"/>
            <a:ext cx="11727077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Restorative Practice training has been delivered to 10 secondary schools                                                   and 32 primaries during 2020/21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Attendance and exclusions training with schools via Attendance Network meetings                              and In Year Fair Access Panels advocates for use of EHAs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Bespoke Early Help training delivered to 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Years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services, </a:t>
            </a:r>
            <a:r>
              <a:rPr lang="en-GB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Visitor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Education training has been delivered to 150+ CSC staff and managers</a:t>
            </a:r>
          </a:p>
          <a:p>
            <a:pPr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Also…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Pathway for parents with additional needs developed and rolled out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LCSS and LADO service piloted 1:1 supervision for education staff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Neglect audit tool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action plans for schools developed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 of Need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document has been updated 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Plan to increase </a:t>
            </a:r>
            <a:r>
              <a:rPr lang="en-GB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resources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practitioners and families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EHAs as part of support offered to Universal Partnership Plus families (higher level of vulnerability)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Attendance Officers have been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door knocks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prevention case work during the pandemic to sight children deemed vulnerable when not attending school.  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E750F1-568A-4206-AB20-1D81B2564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8845" y="3789191"/>
            <a:ext cx="1574989" cy="159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4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7638CEA-C55C-495A-A565-8D472A315B61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Impact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AE83-5DF4-4371-A5D1-515A33D9EB20}"/>
              </a:ext>
            </a:extLst>
          </p:cNvPr>
          <p:cNvSpPr txBox="1"/>
          <p:nvPr/>
        </p:nvSpPr>
        <p:spPr>
          <a:xfrm>
            <a:off x="344244" y="1057424"/>
            <a:ext cx="11575613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Year on year increases in completion of Early Help Assessments and                                    increased TAF processes.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* This gives a trajectory of around 3000 EHAs for 2021/22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in early years EHAs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in Children supported at Early Help Preventative level:</a:t>
            </a:r>
          </a:p>
          <a:p>
            <a:pPr marL="800100" lvl="1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1103 Children currently supported by LCSS </a:t>
            </a:r>
          </a:p>
          <a:p>
            <a:pPr marL="800100" lvl="1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2635 Children currently supported through Community TAFs (led by partners) </a:t>
            </a:r>
          </a:p>
          <a:p>
            <a:pPr marL="800100" lvl="1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3738 Total Children being supported at Early Help Preventative level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ED9F9A2-3C01-4C1A-8528-0D3413273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230241"/>
              </p:ext>
            </p:extLst>
          </p:nvPr>
        </p:nvGraphicFramePr>
        <p:xfrm>
          <a:off x="3207178" y="1971823"/>
          <a:ext cx="6193996" cy="13147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4258">
                  <a:extLst>
                    <a:ext uri="{9D8B030D-6E8A-4147-A177-3AD203B41FA5}">
                      <a16:colId xmlns:a16="http://schemas.microsoft.com/office/drawing/2014/main" val="2970973460"/>
                    </a:ext>
                  </a:extLst>
                </a:gridCol>
                <a:gridCol w="1005720">
                  <a:extLst>
                    <a:ext uri="{9D8B030D-6E8A-4147-A177-3AD203B41FA5}">
                      <a16:colId xmlns:a16="http://schemas.microsoft.com/office/drawing/2014/main" val="1972723282"/>
                    </a:ext>
                  </a:extLst>
                </a:gridCol>
                <a:gridCol w="1040709">
                  <a:extLst>
                    <a:ext uri="{9D8B030D-6E8A-4147-A177-3AD203B41FA5}">
                      <a16:colId xmlns:a16="http://schemas.microsoft.com/office/drawing/2014/main" val="3741224668"/>
                    </a:ext>
                  </a:extLst>
                </a:gridCol>
                <a:gridCol w="989527">
                  <a:extLst>
                    <a:ext uri="{9D8B030D-6E8A-4147-A177-3AD203B41FA5}">
                      <a16:colId xmlns:a16="http://schemas.microsoft.com/office/drawing/2014/main" val="4135955701"/>
                    </a:ext>
                  </a:extLst>
                </a:gridCol>
                <a:gridCol w="1006586">
                  <a:extLst>
                    <a:ext uri="{9D8B030D-6E8A-4147-A177-3AD203B41FA5}">
                      <a16:colId xmlns:a16="http://schemas.microsoft.com/office/drawing/2014/main" val="1825325430"/>
                    </a:ext>
                  </a:extLst>
                </a:gridCol>
                <a:gridCol w="1177196">
                  <a:extLst>
                    <a:ext uri="{9D8B030D-6E8A-4147-A177-3AD203B41FA5}">
                      <a16:colId xmlns:a16="http://schemas.microsoft.com/office/drawing/2014/main" val="1959704462"/>
                    </a:ext>
                  </a:extLst>
                </a:gridCol>
              </a:tblGrid>
              <a:tr h="70513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2017/18</a:t>
                      </a: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2018/19</a:t>
                      </a: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2019/20</a:t>
                      </a: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2020/21</a:t>
                      </a: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Apr 2021 to </a:t>
                      </a:r>
                    </a:p>
                    <a:p>
                      <a:pPr algn="ctr"/>
                      <a:r>
                        <a:rPr lang="en-GB" sz="1600" dirty="0">
                          <a:effectLst/>
                        </a:rPr>
                        <a:t>Oct 2022 *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878895"/>
                  </a:ext>
                </a:extLst>
              </a:tr>
              <a:tr h="462439">
                <a:tc>
                  <a:txBody>
                    <a:bodyPr/>
                    <a:lstStyle/>
                    <a:p>
                      <a:r>
                        <a:rPr lang="en-GB" sz="2000" b="1" dirty="0">
                          <a:effectLst/>
                        </a:rPr>
                        <a:t>Total EHA's</a:t>
                      </a:r>
                      <a:endParaRPr lang="en-GB" sz="2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1233</a:t>
                      </a:r>
                      <a:endParaRPr lang="en-GB" sz="2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1480</a:t>
                      </a:r>
                      <a:endParaRPr lang="en-GB" sz="2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effectLst/>
                        </a:rPr>
                        <a:t>1935</a:t>
                      </a:r>
                      <a:endParaRPr lang="en-GB" sz="2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</a:rPr>
                        <a:t>1825</a:t>
                      </a:r>
                      <a:endParaRPr lang="en-GB" sz="2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1708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5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7638CEA-C55C-495A-A565-8D472A315B61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Impact continued…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AE83-5DF4-4371-A5D1-515A33D9EB20}"/>
              </a:ext>
            </a:extLst>
          </p:cNvPr>
          <p:cNvSpPr txBox="1"/>
          <p:nvPr/>
        </p:nvSpPr>
        <p:spPr>
          <a:xfrm>
            <a:off x="344244" y="1057424"/>
            <a:ext cx="10438433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Close working between Education and   Children’s Social Care on early intervention and prevention has avoided </a:t>
            </a:r>
            <a:r>
              <a:rPr lang="en-GB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permanent exclusions during 2019-21 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Restorative practice has resulted in a decrease in persistent absence and suspensions</a:t>
            </a:r>
          </a:p>
          <a:p>
            <a:pPr marL="342900" indent="-342900"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D9B65-2209-49E9-A031-77D958D62A4C}"/>
              </a:ext>
            </a:extLst>
          </p:cNvPr>
          <p:cNvSpPr txBox="1"/>
          <p:nvPr/>
        </p:nvSpPr>
        <p:spPr>
          <a:xfrm>
            <a:off x="3247992" y="4973881"/>
            <a:ext cx="6112792" cy="155427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2776538" algn="l"/>
              </a:tabLs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Reduction in Persistent Absence:</a:t>
            </a:r>
          </a:p>
          <a:p>
            <a:pPr marL="742950" lvl="1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2776538" algn="l"/>
              </a:tabLst>
            </a:pP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237.97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(Spring 2020) to 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71.41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(Spring 2021)</a:t>
            </a:r>
          </a:p>
          <a:p>
            <a:pPr marL="342900" indent="-34290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2776538" algn="l"/>
              </a:tabLs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Reduction in Suspensions:</a:t>
            </a:r>
          </a:p>
          <a:p>
            <a:pPr marL="742950" lvl="1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2776538" algn="l"/>
              </a:tabLst>
            </a:pP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14.74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(Spring 2020) to 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3.86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(Spring 2021)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6BA00C70-E364-4BD3-8EEE-5A8457C26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19190"/>
              </p:ext>
            </p:extLst>
          </p:nvPr>
        </p:nvGraphicFramePr>
        <p:xfrm>
          <a:off x="4045604" y="2146384"/>
          <a:ext cx="4517568" cy="1493520"/>
        </p:xfrm>
        <a:graphic>
          <a:graphicData uri="http://schemas.openxmlformats.org/drawingml/2006/table">
            <a:tbl>
              <a:tblPr>
                <a:effectLst/>
                <a:tableStyleId>{073A0DAA-6AF3-43AB-8588-CEC1D06C72B9}</a:tableStyleId>
              </a:tblPr>
              <a:tblGrid>
                <a:gridCol w="1505856">
                  <a:extLst>
                    <a:ext uri="{9D8B030D-6E8A-4147-A177-3AD203B41FA5}">
                      <a16:colId xmlns:a16="http://schemas.microsoft.com/office/drawing/2014/main" val="3210855996"/>
                    </a:ext>
                  </a:extLst>
                </a:gridCol>
                <a:gridCol w="1505856">
                  <a:extLst>
                    <a:ext uri="{9D8B030D-6E8A-4147-A177-3AD203B41FA5}">
                      <a16:colId xmlns:a16="http://schemas.microsoft.com/office/drawing/2014/main" val="365877348"/>
                    </a:ext>
                  </a:extLst>
                </a:gridCol>
                <a:gridCol w="1505856">
                  <a:extLst>
                    <a:ext uri="{9D8B030D-6E8A-4147-A177-3AD203B41FA5}">
                      <a16:colId xmlns:a16="http://schemas.microsoft.com/office/drawing/2014/main" val="2757492777"/>
                    </a:ext>
                  </a:extLst>
                </a:gridCol>
              </a:tblGrid>
              <a:tr h="50012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Year</a:t>
                      </a:r>
                    </a:p>
                  </a:txBody>
                  <a:tcPr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Total PEX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Early intervention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63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b="1" dirty="0"/>
                        <a:t>2019/2020</a:t>
                      </a:r>
                    </a:p>
                  </a:txBody>
                  <a:tcPr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No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977030"/>
                  </a:ext>
                </a:extLst>
              </a:tr>
              <a:tr h="333776">
                <a:tc>
                  <a:txBody>
                    <a:bodyPr/>
                    <a:lstStyle/>
                    <a:p>
                      <a:r>
                        <a:rPr lang="en-GB" sz="2000" b="1" dirty="0"/>
                        <a:t>2020/2021</a:t>
                      </a:r>
                    </a:p>
                  </a:txBody>
                  <a:tcPr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45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19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2560AA-DB07-4154-B110-56BE4F15AF70}"/>
              </a:ext>
            </a:extLst>
          </p:cNvPr>
          <p:cNvCxnSpPr>
            <a:cxnSpLocks/>
          </p:cNvCxnSpPr>
          <p:nvPr/>
        </p:nvCxnSpPr>
        <p:spPr>
          <a:xfrm>
            <a:off x="1" y="832351"/>
            <a:ext cx="12191999" cy="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CB2E9D-5B43-4C7F-A072-F7F392A6D99B}"/>
              </a:ext>
            </a:extLst>
          </p:cNvPr>
          <p:cNvSpPr/>
          <p:nvPr/>
        </p:nvSpPr>
        <p:spPr>
          <a:xfrm>
            <a:off x="65988" y="65988"/>
            <a:ext cx="12047455" cy="6721311"/>
          </a:xfrm>
          <a:prstGeom prst="rect">
            <a:avLst/>
          </a:prstGeom>
          <a:noFill/>
          <a:ln w="152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FAE83-5DF4-4371-A5D1-515A33D9EB20}"/>
              </a:ext>
            </a:extLst>
          </p:cNvPr>
          <p:cNvSpPr txBox="1"/>
          <p:nvPr/>
        </p:nvSpPr>
        <p:spPr>
          <a:xfrm>
            <a:off x="381773" y="1491005"/>
            <a:ext cx="11406054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Clr>
                <a:schemeClr val="accent5">
                  <a:lumMod val="75000"/>
                </a:schemeClr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Children &amp; families should receive  least intrusive early help support as soon as problems emerge </a:t>
            </a:r>
            <a:r>
              <a:rPr lang="en-GB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to help them continue to develop and thrive. We are making good progress on this, however…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Over the last 5 years we have averaged over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                                                                                         social care assessments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 annum, compared                                                                                             to only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 early help assessments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(2017-2021) 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While there is no national data on EHAs we are a                                                                                  member of a SE Data Benchmarking club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highest performing authority would have over                                                                                   </a:t>
            </a:r>
            <a:r>
              <a:rPr lang="en-GB" sz="20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12000 EHAs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they had the same population                                                                                               size as Oxfordshire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E26139-CBAD-4E76-B7A8-C03D4B3C3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384" y="2385641"/>
            <a:ext cx="4521430" cy="271766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16" name="Graphic 15" descr="Line arrow: Slight curve with solid fill">
            <a:extLst>
              <a:ext uri="{FF2B5EF4-FFF2-40B4-BE49-F238E27FC236}">
                <a16:creationId xmlns:a16="http://schemas.microsoft.com/office/drawing/2014/main" id="{754EA0F9-90F0-4F8B-96D3-1AEE3DC251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4723" y="3666565"/>
            <a:ext cx="838032" cy="9198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D87DC8B-788C-4397-A0B9-0CB5F16F7645}"/>
              </a:ext>
            </a:extLst>
          </p:cNvPr>
          <p:cNvSpPr txBox="1"/>
          <p:nvPr/>
        </p:nvSpPr>
        <p:spPr>
          <a:xfrm rot="10800000" flipV="1">
            <a:off x="948266" y="5643123"/>
            <a:ext cx="9745133" cy="76944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Strategic conversation at Childrens Trust  2</a:t>
            </a:r>
            <a:r>
              <a:rPr lang="en-GB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December to discuss with partners further cultural shift to increase numbers further of EHA’s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51B0BD2-82DD-4BA9-ACD7-9B3899E5ED2F}"/>
              </a:ext>
            </a:extLst>
          </p:cNvPr>
          <p:cNvSpPr txBox="1">
            <a:spLocks/>
          </p:cNvSpPr>
          <p:nvPr/>
        </p:nvSpPr>
        <p:spPr>
          <a:xfrm>
            <a:off x="0" y="56286"/>
            <a:ext cx="12192000" cy="783191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Futura"/>
              </a:rPr>
              <a:t>Next Steps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28F91E8-950B-43EE-ACB1-4BB42CB97631}"/>
              </a:ext>
            </a:extLst>
          </p:cNvPr>
          <p:cNvSpPr txBox="1">
            <a:spLocks/>
          </p:cNvSpPr>
          <p:nvPr/>
        </p:nvSpPr>
        <p:spPr>
          <a:xfrm>
            <a:off x="0" y="864281"/>
            <a:ext cx="5812325" cy="629705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Putting this progress into context</a:t>
            </a:r>
          </a:p>
        </p:txBody>
      </p:sp>
    </p:spTree>
    <p:extLst>
      <p:ext uri="{BB962C8B-B14F-4D97-AF65-F5344CB8AC3E}">
        <p14:creationId xmlns:p14="http://schemas.microsoft.com/office/powerpoint/2010/main" val="129927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65E2-1556-4AB3-B694-64F54014B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Two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44C65-061F-41AD-972E-BC1AC12712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Phase two </a:t>
            </a:r>
          </a:p>
          <a:p>
            <a:pPr marL="114300" indent="0">
              <a:buNone/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Address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igh levels of school absence/exclusions for children identified as suffering from neglect</a:t>
            </a:r>
          </a:p>
          <a:p>
            <a:pPr marL="11430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11430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Head of Learner Engagement to chair next EH T&amp;F group looking specifically at why high numbers of children with high levels of school absence/exclusions for children identified as suffering from neglect. </a:t>
            </a:r>
          </a:p>
          <a:p>
            <a:pPr marL="114300" indent="0">
              <a:buNone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Meeting  14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December 2021 </a:t>
            </a:r>
          </a:p>
          <a:p>
            <a:pPr marL="11430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24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2684</TotalTime>
  <Words>1848</Words>
  <Application>Microsoft Office PowerPoint</Application>
  <PresentationFormat>Widescreen</PresentationFormat>
  <Paragraphs>189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Futura</vt:lpstr>
      <vt:lpstr>Wingdings</vt:lpstr>
      <vt:lpstr>Office Theme</vt:lpstr>
      <vt:lpstr>Neglect strategy  Early Help November Update Phase 1.  Ensure that there is a cultural shift across universal services so that Early Help Assessments continue to be developed as a helpful multi-agency tool to use to understand a family’s story/provision of support services and that there are clear messages as to how an Early Help Assessment can help them.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Two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 Briefing  Spring 2019</dc:title>
  <dc:creator>Moore, Darren - Oxfordshire Customer Services</dc:creator>
  <cp:lastModifiedBy>Kinnell, Carole - Oxfordshire County Council</cp:lastModifiedBy>
  <cp:revision>111</cp:revision>
  <dcterms:created xsi:type="dcterms:W3CDTF">2021-06-24T14:11:34Z</dcterms:created>
  <dcterms:modified xsi:type="dcterms:W3CDTF">2022-03-22T09:33:16Z</dcterms:modified>
</cp:coreProperties>
</file>