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9" r:id="rId2"/>
    <p:sldId id="258" r:id="rId3"/>
    <p:sldId id="260" r:id="rId4"/>
    <p:sldId id="261" r:id="rId5"/>
    <p:sldId id="262"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0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2D59C0-EA3F-43EB-8E03-FAFCE9D93964}" type="datetimeFigureOut">
              <a:rPr lang="en-GB" smtClean="0"/>
              <a:t>19/09/2016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9A79F6-B8DF-4A90-AC51-DE736E8FCB41}" type="slidenum">
              <a:rPr lang="en-GB" smtClean="0"/>
              <a:t>‹#›</a:t>
            </a:fld>
            <a:endParaRPr lang="en-GB"/>
          </a:p>
        </p:txBody>
      </p:sp>
    </p:spTree>
    <p:extLst>
      <p:ext uri="{BB962C8B-B14F-4D97-AF65-F5344CB8AC3E}">
        <p14:creationId xmlns:p14="http://schemas.microsoft.com/office/powerpoint/2010/main" val="2715767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ducation.gov.uk/aboutdfe/advice/f0076897/screening,-searching-and-confiscation/screening-searching-and-confiscatio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UKCCIS guidance for schools and colleges is excellent reference for any professional who works with children and young people</a:t>
            </a:r>
            <a:r>
              <a:rPr lang="en-GB" baseline="0" dirty="0" smtClean="0"/>
              <a:t> and who may need to deal with this issue. It also clearly explains to other professionals the powers that a school has in relation to dealing with  “youth produced sexual imagery”. For schools the guidance is an excellent reference document and gives thorough information about how to both respond and prevent these incidents. The information in the guidance, including flow charts and checklists will provide material for a school or youth setting to develop a protocol.</a:t>
            </a:r>
            <a:endParaRPr lang="en-GB" dirty="0"/>
          </a:p>
        </p:txBody>
      </p:sp>
      <p:sp>
        <p:nvSpPr>
          <p:cNvPr id="4" name="Slide Number Placeholder 3"/>
          <p:cNvSpPr>
            <a:spLocks noGrp="1"/>
          </p:cNvSpPr>
          <p:nvPr>
            <p:ph type="sldNum" sz="quarter" idx="10"/>
          </p:nvPr>
        </p:nvSpPr>
        <p:spPr/>
        <p:txBody>
          <a:bodyPr/>
          <a:lstStyle/>
          <a:p>
            <a:fld id="{C79A79F6-B8DF-4A90-AC51-DE736E8FCB41}" type="slidenum">
              <a:rPr lang="en-GB" smtClean="0"/>
              <a:t>1</a:t>
            </a:fld>
            <a:endParaRPr lang="en-GB"/>
          </a:p>
        </p:txBody>
      </p:sp>
    </p:spTree>
    <p:extLst>
      <p:ext uri="{BB962C8B-B14F-4D97-AF65-F5344CB8AC3E}">
        <p14:creationId xmlns:p14="http://schemas.microsoft.com/office/powerpoint/2010/main" val="3598729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UKCCIS</a:t>
            </a:r>
            <a:r>
              <a:rPr lang="en-GB" baseline="0" dirty="0" smtClean="0"/>
              <a:t> guidance states – conversations should remain solution focussed and avoid questions like – why have you done this? Importance of understanding the context and pressures on young people and exploring this with them. Discussing issues of consent and trust within healthy relationships and where to get support. </a:t>
            </a:r>
            <a:endParaRPr lang="en-GB" dirty="0"/>
          </a:p>
        </p:txBody>
      </p:sp>
      <p:sp>
        <p:nvSpPr>
          <p:cNvPr id="4" name="Slide Number Placeholder 3"/>
          <p:cNvSpPr>
            <a:spLocks noGrp="1"/>
          </p:cNvSpPr>
          <p:nvPr>
            <p:ph type="sldNum" sz="quarter" idx="10"/>
          </p:nvPr>
        </p:nvSpPr>
        <p:spPr/>
        <p:txBody>
          <a:bodyPr/>
          <a:lstStyle/>
          <a:p>
            <a:fld id="{C79A79F6-B8DF-4A90-AC51-DE736E8FCB41}" type="slidenum">
              <a:rPr lang="en-GB" smtClean="0"/>
              <a:t>2</a:t>
            </a:fld>
            <a:endParaRPr lang="en-GB"/>
          </a:p>
        </p:txBody>
      </p:sp>
    </p:spTree>
    <p:extLst>
      <p:ext uri="{BB962C8B-B14F-4D97-AF65-F5344CB8AC3E}">
        <p14:creationId xmlns:p14="http://schemas.microsoft.com/office/powerpoint/2010/main" val="274764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conversation</a:t>
            </a:r>
            <a:r>
              <a:rPr lang="en-GB" sz="1200" kern="1200" baseline="0" dirty="0" smtClean="0">
                <a:solidFill>
                  <a:schemeClr val="tx1"/>
                </a:solidFill>
                <a:effectLst/>
                <a:latin typeface="+mn-lt"/>
                <a:ea typeface="+mn-ea"/>
                <a:cs typeface="+mn-cs"/>
              </a:rPr>
              <a:t> should identify – preferably without looking – what the image contains and whether anyone else has been involved and also who has seen the image and how it has been shared.</a:t>
            </a:r>
          </a:p>
          <a:p>
            <a:r>
              <a:rPr lang="en-GB" sz="1200" kern="1200" baseline="0" dirty="0" smtClean="0">
                <a:solidFill>
                  <a:schemeClr val="tx1"/>
                </a:solidFill>
                <a:effectLst/>
                <a:latin typeface="+mn-lt"/>
                <a:ea typeface="+mn-ea"/>
                <a:cs typeface="+mn-cs"/>
              </a:rPr>
              <a:t>New guidance states – Adults should not view youth produced sexual imagery unless there is a good and clear reason to do so – page 15.</a:t>
            </a:r>
          </a:p>
          <a:p>
            <a:r>
              <a:rPr lang="en-GB" sz="1200" kern="1200" baseline="0" dirty="0" smtClean="0">
                <a:solidFill>
                  <a:schemeClr val="tx1"/>
                </a:solidFill>
                <a:effectLst/>
                <a:latin typeface="+mn-lt"/>
                <a:ea typeface="+mn-ea"/>
                <a:cs typeface="+mn-cs"/>
              </a:rPr>
              <a:t> In a school, </a:t>
            </a:r>
            <a:r>
              <a:rPr lang="en-GB" sz="1200" kern="1200" dirty="0" smtClean="0">
                <a:solidFill>
                  <a:schemeClr val="tx1"/>
                </a:solidFill>
                <a:effectLst/>
                <a:latin typeface="+mn-lt"/>
                <a:ea typeface="+mn-ea"/>
                <a:cs typeface="+mn-cs"/>
              </a:rPr>
              <a:t>A device can be examined, confiscated and securely stored if there is reason to believe it contains indecent images or extreme pornography. When searching a mobile device the following conditions should apply:</a:t>
            </a:r>
          </a:p>
          <a:p>
            <a:r>
              <a:rPr lang="en-GB" sz="1200" kern="1200" dirty="0" smtClean="0">
                <a:solidFill>
                  <a:schemeClr val="tx1"/>
                </a:solidFill>
                <a:effectLst/>
                <a:latin typeface="+mn-lt"/>
                <a:ea typeface="+mn-ea"/>
                <a:cs typeface="+mn-cs"/>
              </a:rPr>
              <a:t>• The action is in accordance with the school’s child protection and safeguarding policies </a:t>
            </a:r>
          </a:p>
          <a:p>
            <a:r>
              <a:rPr lang="en-GB" sz="1200" kern="1200" dirty="0" smtClean="0">
                <a:solidFill>
                  <a:schemeClr val="tx1"/>
                </a:solidFill>
                <a:effectLst/>
                <a:latin typeface="+mn-lt"/>
                <a:ea typeface="+mn-ea"/>
                <a:cs typeface="+mn-cs"/>
              </a:rPr>
              <a:t>• The search is conducted by the head teacher or a person authorised by them</a:t>
            </a:r>
          </a:p>
          <a:p>
            <a:r>
              <a:rPr lang="en-GB" sz="1200" kern="1200" dirty="0" smtClean="0">
                <a:solidFill>
                  <a:schemeClr val="tx1"/>
                </a:solidFill>
                <a:effectLst/>
                <a:latin typeface="+mn-lt"/>
                <a:ea typeface="+mn-ea"/>
                <a:cs typeface="+mn-cs"/>
              </a:rPr>
              <a:t>• A member of the safeguarding team is present</a:t>
            </a:r>
          </a:p>
          <a:p>
            <a:r>
              <a:rPr lang="en-GB" sz="1200" kern="1200" dirty="0" smtClean="0">
                <a:solidFill>
                  <a:schemeClr val="tx1"/>
                </a:solidFill>
                <a:effectLst/>
                <a:latin typeface="+mn-lt"/>
                <a:ea typeface="+mn-ea"/>
                <a:cs typeface="+mn-cs"/>
              </a:rPr>
              <a:t>The search is conducted by a member of the same sex</a:t>
            </a:r>
          </a:p>
          <a:p>
            <a:r>
              <a:rPr lang="en-GB" sz="1200" u="sng" kern="1200" dirty="0" smtClean="0">
                <a:solidFill>
                  <a:schemeClr val="tx1"/>
                </a:solidFill>
                <a:effectLst/>
                <a:latin typeface="+mn-lt"/>
                <a:ea typeface="+mn-ea"/>
                <a:cs typeface="+mn-cs"/>
              </a:rPr>
              <a:t>See </a:t>
            </a:r>
            <a:r>
              <a:rPr lang="en-GB" sz="1200" u="sng" kern="1200" dirty="0" smtClean="0">
                <a:solidFill>
                  <a:schemeClr val="tx1"/>
                </a:solidFill>
                <a:effectLst/>
                <a:latin typeface="+mn-lt"/>
                <a:ea typeface="+mn-ea"/>
                <a:cs typeface="+mn-cs"/>
                <a:hlinkClick r:id="rId3"/>
              </a:rPr>
              <a:t>www.education.gov.uk/aboutdfe/advice/f0076897/screening,-searching-and-confiscation/screening-searching-and-confiscation</a:t>
            </a:r>
            <a:r>
              <a:rPr lang="en-GB" sz="1200" u="sng" kern="1200" dirty="0" smtClean="0">
                <a:solidFill>
                  <a:schemeClr val="tx1"/>
                </a:solidFill>
                <a:effectLst/>
                <a:latin typeface="+mn-lt"/>
                <a:ea typeface="+mn-ea"/>
                <a:cs typeface="+mn-cs"/>
              </a:rPr>
              <a:t> for further details of these powers.</a:t>
            </a:r>
            <a:endParaRPr lang="en-GB" sz="1200" kern="1200" dirty="0" smtClean="0">
              <a:solidFill>
                <a:schemeClr val="tx1"/>
              </a:solidFill>
              <a:effectLst/>
              <a:latin typeface="+mn-lt"/>
              <a:ea typeface="+mn-ea"/>
              <a:cs typeface="+mn-cs"/>
            </a:endParaRPr>
          </a:p>
          <a:p>
            <a:r>
              <a:rPr lang="en-GB" sz="1200"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rPr>
              <a:t>NB: Never</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Search a mobile device even in response to an allegation or disclosure if this is likely to cause additional stress to the student/young person UNLESS there is clear evidence to suggest that there is an immediate problem</a:t>
            </a:r>
          </a:p>
          <a:p>
            <a:pPr lvl="0"/>
            <a:r>
              <a:rPr lang="en-GB" sz="1200" kern="1200" dirty="0" smtClean="0">
                <a:solidFill>
                  <a:schemeClr val="tx1"/>
                </a:solidFill>
                <a:effectLst/>
                <a:latin typeface="+mn-lt"/>
                <a:ea typeface="+mn-ea"/>
                <a:cs typeface="+mn-cs"/>
              </a:rPr>
              <a:t>Print out any material for evidence</a:t>
            </a:r>
          </a:p>
          <a:p>
            <a:pPr lvl="0"/>
            <a:r>
              <a:rPr lang="en-GB" sz="1200" kern="1200" dirty="0" smtClean="0">
                <a:solidFill>
                  <a:schemeClr val="tx1"/>
                </a:solidFill>
                <a:effectLst/>
                <a:latin typeface="+mn-lt"/>
                <a:ea typeface="+mn-ea"/>
                <a:cs typeface="+mn-cs"/>
              </a:rPr>
              <a:t>Move any material from one storage device to another. If</a:t>
            </a:r>
            <a:r>
              <a:rPr lang="en-GB" sz="1200" kern="1200" baseline="0" dirty="0" smtClean="0">
                <a:solidFill>
                  <a:schemeClr val="tx1"/>
                </a:solidFill>
                <a:effectLst/>
                <a:latin typeface="+mn-lt"/>
                <a:ea typeface="+mn-ea"/>
                <a:cs typeface="+mn-cs"/>
              </a:rPr>
              <a:t> not reported to police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79A79F6-B8DF-4A90-AC51-DE736E8FCB41}" type="slidenum">
              <a:rPr lang="en-GB" smtClean="0"/>
              <a:t>3</a:t>
            </a:fld>
            <a:endParaRPr lang="en-GB"/>
          </a:p>
        </p:txBody>
      </p:sp>
    </p:spTree>
    <p:extLst>
      <p:ext uri="{BB962C8B-B14F-4D97-AF65-F5344CB8AC3E}">
        <p14:creationId xmlns:p14="http://schemas.microsoft.com/office/powerpoint/2010/main" val="1641159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UKCCIS guidance is again very helpful to support this decision making.</a:t>
            </a:r>
          </a:p>
          <a:p>
            <a:r>
              <a:rPr lang="en-GB" dirty="0" smtClean="0"/>
              <a:t>Police</a:t>
            </a:r>
            <a:r>
              <a:rPr lang="en-GB" baseline="0" dirty="0" smtClean="0"/>
              <a:t> aren’t able to offer general advice on incidents. Once contacted this is a report which they are duty bound to record. Reporting to 101 they may not understand the issues. Safer Schools officer can give advice and direct support on prevention and management of issues. </a:t>
            </a:r>
            <a:endParaRPr lang="en-GB" dirty="0"/>
          </a:p>
        </p:txBody>
      </p:sp>
      <p:sp>
        <p:nvSpPr>
          <p:cNvPr id="4" name="Slide Number Placeholder 3"/>
          <p:cNvSpPr>
            <a:spLocks noGrp="1"/>
          </p:cNvSpPr>
          <p:nvPr>
            <p:ph type="sldNum" sz="quarter" idx="10"/>
          </p:nvPr>
        </p:nvSpPr>
        <p:spPr/>
        <p:txBody>
          <a:bodyPr/>
          <a:lstStyle/>
          <a:p>
            <a:fld id="{C79A79F6-B8DF-4A90-AC51-DE736E8FCB41}" type="slidenum">
              <a:rPr lang="en-GB" smtClean="0"/>
              <a:t>4</a:t>
            </a:fld>
            <a:endParaRPr lang="en-GB"/>
          </a:p>
        </p:txBody>
      </p:sp>
    </p:spTree>
    <p:extLst>
      <p:ext uri="{BB962C8B-B14F-4D97-AF65-F5344CB8AC3E}">
        <p14:creationId xmlns:p14="http://schemas.microsoft.com/office/powerpoint/2010/main" val="3608299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UKCCIS</a:t>
            </a:r>
            <a:r>
              <a:rPr lang="en-GB" baseline="0" dirty="0" smtClean="0"/>
              <a:t> states: If the Designated Safeguarding Lead is aware children’s social care are involved should contact them, but also “they should contact children’s social carer if they believe they may be involved or if they have been involved in the past” “ The MASH may be the most appropriate place for schools to initially make a referral.</a:t>
            </a:r>
          </a:p>
          <a:p>
            <a:r>
              <a:rPr lang="en-GB" baseline="0" dirty="0" smtClean="0"/>
              <a:t>Informing parents and carers: should be informed unless informing them will put the young person at risk of harm. UKCCIS says “Any decision not to inform the parents would generally be made in conjunction with other services such as children’s social care and/or the police, who would take the lead in deciding when the parents should be informed.</a:t>
            </a:r>
          </a:p>
        </p:txBody>
      </p:sp>
      <p:sp>
        <p:nvSpPr>
          <p:cNvPr id="4" name="Slide Number Placeholder 3"/>
          <p:cNvSpPr>
            <a:spLocks noGrp="1"/>
          </p:cNvSpPr>
          <p:nvPr>
            <p:ph type="sldNum" sz="quarter" idx="10"/>
          </p:nvPr>
        </p:nvSpPr>
        <p:spPr/>
        <p:txBody>
          <a:bodyPr/>
          <a:lstStyle/>
          <a:p>
            <a:fld id="{C79A79F6-B8DF-4A90-AC51-DE736E8FCB41}" type="slidenum">
              <a:rPr lang="en-GB" smtClean="0"/>
              <a:t>5</a:t>
            </a:fld>
            <a:endParaRPr lang="en-GB"/>
          </a:p>
        </p:txBody>
      </p:sp>
    </p:spTree>
    <p:extLst>
      <p:ext uri="{BB962C8B-B14F-4D97-AF65-F5344CB8AC3E}">
        <p14:creationId xmlns:p14="http://schemas.microsoft.com/office/powerpoint/2010/main" val="2440266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C9F1BC94-A343-B44B-B2B2-5B238D626B8E}"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39946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9F1BC94-A343-B44B-B2B2-5B238D626B8E}"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76604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9F1BC94-A343-B44B-B2B2-5B238D626B8E}"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5513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9F1BC94-A343-B44B-B2B2-5B238D626B8E}"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473204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9F1BC94-A343-B44B-B2B2-5B238D626B8E}"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4034130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C9F1BC94-A343-B44B-B2B2-5B238D626B8E}"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78848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C9F1BC94-A343-B44B-B2B2-5B238D626B8E}"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84957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C9F1BC94-A343-B44B-B2B2-5B238D626B8E}"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24170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1BC94-A343-B44B-B2B2-5B238D626B8E}"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50682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9F1BC94-A343-B44B-B2B2-5B238D626B8E}"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342173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9F1BC94-A343-B44B-B2B2-5B238D626B8E}"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FA8593-0BBA-7F48-8F32-2E8CD1832156}" type="slidenum">
              <a:rPr lang="en-US" smtClean="0"/>
              <a:t>‹#›</a:t>
            </a:fld>
            <a:endParaRPr lang="en-US"/>
          </a:p>
        </p:txBody>
      </p:sp>
    </p:spTree>
    <p:extLst>
      <p:ext uri="{BB962C8B-B14F-4D97-AF65-F5344CB8AC3E}">
        <p14:creationId xmlns:p14="http://schemas.microsoft.com/office/powerpoint/2010/main" val="1969540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U:\My User Profile\tim.guest\Desktop\Ppt background.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1BC94-A343-B44B-B2B2-5B238D626B8E}" type="datetimeFigureOut">
              <a:rPr lang="en-US" smtClean="0"/>
              <a:t>9/19/2016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A8593-0BBA-7F48-8F32-2E8CD1832156}" type="slidenum">
              <a:rPr lang="en-US" smtClean="0"/>
              <a:t>‹#›</a:t>
            </a:fld>
            <a:endParaRPr lang="en-US"/>
          </a:p>
        </p:txBody>
      </p:sp>
    </p:spTree>
    <p:extLst>
      <p:ext uri="{BB962C8B-B14F-4D97-AF65-F5344CB8AC3E}">
        <p14:creationId xmlns:p14="http://schemas.microsoft.com/office/powerpoint/2010/main" val="3766943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gov.uk/government/groups/uk-council-for-child-internet-safety-ukcci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Sexting case study</a:t>
            </a:r>
            <a:endParaRPr lang="en-GB" dirty="0"/>
          </a:p>
        </p:txBody>
      </p:sp>
      <p:sp>
        <p:nvSpPr>
          <p:cNvPr id="3" name="Content Placeholder 2"/>
          <p:cNvSpPr>
            <a:spLocks noGrp="1"/>
          </p:cNvSpPr>
          <p:nvPr>
            <p:ph idx="1"/>
          </p:nvPr>
        </p:nvSpPr>
        <p:spPr/>
        <p:txBody>
          <a:bodyPr>
            <a:normAutofit lnSpcReduction="10000"/>
          </a:bodyPr>
          <a:lstStyle/>
          <a:p>
            <a:r>
              <a:rPr lang="en-GB" dirty="0" smtClean="0"/>
              <a:t>Every case is unique, taking risk factors into consideration to aid decision making. No clear definite answers but safeguarding the child is paramount</a:t>
            </a:r>
          </a:p>
          <a:p>
            <a:r>
              <a:rPr lang="en-GB" dirty="0" smtClean="0"/>
              <a:t>Schools and youth settings should have a protocol and risk checklist to aid decision making and ensure consistency.  Access to support and advice from designated safeguarding lead</a:t>
            </a:r>
          </a:p>
          <a:p>
            <a:endParaRPr lang="en-GB" dirty="0"/>
          </a:p>
        </p:txBody>
      </p:sp>
    </p:spTree>
    <p:extLst>
      <p:ext uri="{BB962C8B-B14F-4D97-AF65-F5344CB8AC3E}">
        <p14:creationId xmlns:p14="http://schemas.microsoft.com/office/powerpoint/2010/main" val="1453174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Conversation with young people</a:t>
            </a:r>
            <a:endParaRPr lang="en-GB" dirty="0"/>
          </a:p>
        </p:txBody>
      </p:sp>
      <p:sp>
        <p:nvSpPr>
          <p:cNvPr id="5" name="Content Placeholder 4"/>
          <p:cNvSpPr>
            <a:spLocks noGrp="1"/>
          </p:cNvSpPr>
          <p:nvPr>
            <p:ph idx="1"/>
          </p:nvPr>
        </p:nvSpPr>
        <p:spPr/>
        <p:txBody>
          <a:bodyPr>
            <a:normAutofit fontScale="92500" lnSpcReduction="10000"/>
          </a:bodyPr>
          <a:lstStyle/>
          <a:p>
            <a:r>
              <a:rPr lang="en-GB" dirty="0" smtClean="0"/>
              <a:t>Importance of quality of conversation, non-judgemental, calm, explaining confidentiality and need to share, assessing risk and impact on child, safeguarding the child is paramount</a:t>
            </a:r>
          </a:p>
          <a:p>
            <a:r>
              <a:rPr lang="en-GB" dirty="0" smtClean="0"/>
              <a:t>What has the impact been? Is there a safeguarding risk for either child? What support do they need?</a:t>
            </a:r>
          </a:p>
          <a:p>
            <a:r>
              <a:rPr lang="en-GB" dirty="0" smtClean="0"/>
              <a:t>Empowering the child to keep safe, exploring the practical issues (e.g. is the image still on their phone? etc.)  and being clear about next steps</a:t>
            </a:r>
            <a:endParaRPr lang="en-GB" dirty="0"/>
          </a:p>
        </p:txBody>
      </p:sp>
    </p:spTree>
    <p:extLst>
      <p:ext uri="{BB962C8B-B14F-4D97-AF65-F5344CB8AC3E}">
        <p14:creationId xmlns:p14="http://schemas.microsoft.com/office/powerpoint/2010/main" val="900568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062"/>
            <a:ext cx="8229600" cy="1143000"/>
          </a:xfrm>
        </p:spPr>
        <p:txBody>
          <a:bodyPr/>
          <a:lstStyle/>
          <a:p>
            <a:r>
              <a:rPr lang="en-GB" dirty="0" smtClean="0"/>
              <a:t>Dealing with incident</a:t>
            </a:r>
            <a:endParaRPr lang="en-GB" dirty="0"/>
          </a:p>
        </p:txBody>
      </p:sp>
      <p:sp>
        <p:nvSpPr>
          <p:cNvPr id="3" name="Content Placeholder 2"/>
          <p:cNvSpPr>
            <a:spLocks noGrp="1"/>
          </p:cNvSpPr>
          <p:nvPr>
            <p:ph idx="1"/>
          </p:nvPr>
        </p:nvSpPr>
        <p:spPr>
          <a:xfrm>
            <a:off x="457200" y="1244600"/>
            <a:ext cx="8229600" cy="5461000"/>
          </a:xfrm>
        </p:spPr>
        <p:txBody>
          <a:bodyPr>
            <a:normAutofit/>
          </a:bodyPr>
          <a:lstStyle/>
          <a:p>
            <a:pPr marL="0" indent="0">
              <a:buNone/>
            </a:pPr>
            <a:r>
              <a:rPr lang="en-GB" dirty="0"/>
              <a:t>• What sort of image is it? Is it potentially illegal or is it inappropriate?</a:t>
            </a:r>
          </a:p>
          <a:p>
            <a:pPr marL="0" indent="0">
              <a:buNone/>
            </a:pPr>
            <a:r>
              <a:rPr lang="en-GB" dirty="0"/>
              <a:t>• How widely has the image been shared and is the device in their possession? Where could images be? (cloud/internet)</a:t>
            </a:r>
          </a:p>
          <a:p>
            <a:pPr marL="0" indent="0">
              <a:buNone/>
            </a:pPr>
            <a:r>
              <a:rPr lang="en-GB" dirty="0" smtClean="0"/>
              <a:t>• </a:t>
            </a:r>
            <a:r>
              <a:rPr lang="en-GB" dirty="0"/>
              <a:t>Does the </a:t>
            </a:r>
            <a:r>
              <a:rPr lang="en-GB" dirty="0" smtClean="0"/>
              <a:t>child/young person </a:t>
            </a:r>
            <a:r>
              <a:rPr lang="en-GB" dirty="0"/>
              <a:t>need immediate support and or protection?</a:t>
            </a:r>
          </a:p>
          <a:p>
            <a:pPr marL="0" indent="0">
              <a:buNone/>
            </a:pPr>
            <a:r>
              <a:rPr lang="en-GB" dirty="0"/>
              <a:t>• Are there other </a:t>
            </a:r>
            <a:r>
              <a:rPr lang="en-GB" dirty="0" smtClean="0"/>
              <a:t>children or </a:t>
            </a:r>
            <a:r>
              <a:rPr lang="en-GB" dirty="0"/>
              <a:t>young people involved</a:t>
            </a:r>
            <a:r>
              <a:rPr lang="en-GB" dirty="0" smtClean="0"/>
              <a:t>?</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779194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Reporting to the police</a:t>
            </a:r>
            <a:endParaRPr lang="en-GB" dirty="0"/>
          </a:p>
        </p:txBody>
      </p:sp>
      <p:sp>
        <p:nvSpPr>
          <p:cNvPr id="3" name="Content Placeholder 2"/>
          <p:cNvSpPr>
            <a:spLocks noGrp="1"/>
          </p:cNvSpPr>
          <p:nvPr>
            <p:ph idx="1"/>
          </p:nvPr>
        </p:nvSpPr>
        <p:spPr>
          <a:xfrm>
            <a:off x="457200" y="1600200"/>
            <a:ext cx="8229600" cy="4991100"/>
          </a:xfrm>
        </p:spPr>
        <p:txBody>
          <a:bodyPr>
            <a:normAutofit fontScale="77500" lnSpcReduction="20000"/>
          </a:bodyPr>
          <a:lstStyle/>
          <a:p>
            <a:pPr lvl="0"/>
            <a:r>
              <a:rPr lang="en-GB" dirty="0"/>
              <a:t>How explicit/what category is the image</a:t>
            </a:r>
            <a:r>
              <a:rPr lang="en-GB" dirty="0" smtClean="0"/>
              <a:t>? (boy’s image was explicit – girl’s wasn’t)</a:t>
            </a:r>
            <a:endParaRPr lang="en-GB" dirty="0"/>
          </a:p>
          <a:p>
            <a:pPr lvl="0"/>
            <a:r>
              <a:rPr lang="en-GB" dirty="0" smtClean="0"/>
              <a:t>Were </a:t>
            </a:r>
            <a:r>
              <a:rPr lang="en-GB" dirty="0"/>
              <a:t>coercion or threats involved? </a:t>
            </a:r>
          </a:p>
          <a:p>
            <a:pPr lvl="0"/>
            <a:r>
              <a:rPr lang="en-GB" dirty="0"/>
              <a:t>The vulnerability of the parties and how they have been </a:t>
            </a:r>
            <a:r>
              <a:rPr lang="en-GB" dirty="0" smtClean="0"/>
              <a:t>affected</a:t>
            </a:r>
            <a:r>
              <a:rPr lang="en-GB" dirty="0"/>
              <a:t> </a:t>
            </a:r>
          </a:p>
          <a:p>
            <a:r>
              <a:rPr lang="en-GB" dirty="0"/>
              <a:t>The police’s response would </a:t>
            </a:r>
            <a:r>
              <a:rPr lang="en-GB" dirty="0" smtClean="0"/>
              <a:t>be to not criminalise </a:t>
            </a:r>
            <a:r>
              <a:rPr lang="en-GB" dirty="0"/>
              <a:t>the young people </a:t>
            </a:r>
            <a:r>
              <a:rPr lang="en-GB" dirty="0" smtClean="0"/>
              <a:t>concerned. Viewed as sexting – not sharing of pornographic images. The </a:t>
            </a:r>
            <a:r>
              <a:rPr lang="en-GB" dirty="0"/>
              <a:t>matter would only be taken further if there are aggravating factors. </a:t>
            </a:r>
            <a:endParaRPr lang="en-GB" dirty="0" smtClean="0"/>
          </a:p>
          <a:p>
            <a:r>
              <a:rPr lang="en-GB" dirty="0" smtClean="0"/>
              <a:t> Outcome 21 – police ensure recording to improve information sharing and safeguarding – but not disclosed on a </a:t>
            </a:r>
            <a:r>
              <a:rPr lang="en-GB" dirty="0" err="1" smtClean="0"/>
              <a:t>dbs</a:t>
            </a:r>
            <a:r>
              <a:rPr lang="en-GB" dirty="0" smtClean="0"/>
              <a:t> (no guarantees)</a:t>
            </a:r>
          </a:p>
          <a:p>
            <a:r>
              <a:rPr lang="en-GB" dirty="0" smtClean="0"/>
              <a:t>National guidance for police is coming soon to ensure consistency on police response to sexting</a:t>
            </a:r>
            <a:endParaRPr lang="en-GB" dirty="0"/>
          </a:p>
          <a:p>
            <a:endParaRPr lang="en-GB" dirty="0"/>
          </a:p>
        </p:txBody>
      </p:sp>
    </p:spTree>
    <p:extLst>
      <p:ext uri="{BB962C8B-B14F-4D97-AF65-F5344CB8AC3E}">
        <p14:creationId xmlns:p14="http://schemas.microsoft.com/office/powerpoint/2010/main" val="2141416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mtClean="0"/>
              <a:t>How should other </a:t>
            </a:r>
            <a:r>
              <a:rPr lang="en-GB" dirty="0" smtClean="0"/>
              <a:t>agencies be involved?</a:t>
            </a:r>
            <a:endParaRPr lang="en-GB" dirty="0"/>
          </a:p>
        </p:txBody>
      </p:sp>
      <p:sp>
        <p:nvSpPr>
          <p:cNvPr id="3" name="Content Placeholder 2"/>
          <p:cNvSpPr>
            <a:spLocks noGrp="1"/>
          </p:cNvSpPr>
          <p:nvPr>
            <p:ph idx="1"/>
          </p:nvPr>
        </p:nvSpPr>
        <p:spPr/>
        <p:txBody>
          <a:bodyPr/>
          <a:lstStyle/>
          <a:p>
            <a:r>
              <a:rPr lang="en-GB" dirty="0" smtClean="0"/>
              <a:t>Existing safeguarding concerns, already been a M.A.S.H. referral</a:t>
            </a:r>
          </a:p>
          <a:p>
            <a:r>
              <a:rPr lang="en-GB" dirty="0" smtClean="0"/>
              <a:t>Importance of sharing information with other agencies. Who is able to support and work with the child?</a:t>
            </a:r>
          </a:p>
          <a:p>
            <a:r>
              <a:rPr lang="en-GB" dirty="0" smtClean="0"/>
              <a:t>Engagement and involvement of parents and carers is crucial to safeguarding the child</a:t>
            </a:r>
            <a:endParaRPr lang="en-GB" dirty="0"/>
          </a:p>
        </p:txBody>
      </p:sp>
    </p:spTree>
    <p:extLst>
      <p:ext uri="{BB962C8B-B14F-4D97-AF65-F5344CB8AC3E}">
        <p14:creationId xmlns:p14="http://schemas.microsoft.com/office/powerpoint/2010/main" val="2983417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things to consider</a:t>
            </a:r>
            <a:endParaRPr lang="en-GB" dirty="0"/>
          </a:p>
        </p:txBody>
      </p:sp>
      <p:sp>
        <p:nvSpPr>
          <p:cNvPr id="3" name="Content Placeholder 2"/>
          <p:cNvSpPr>
            <a:spLocks noGrp="1"/>
          </p:cNvSpPr>
          <p:nvPr>
            <p:ph idx="1"/>
          </p:nvPr>
        </p:nvSpPr>
        <p:spPr>
          <a:xfrm>
            <a:off x="457200" y="1181100"/>
            <a:ext cx="8229600" cy="5461000"/>
          </a:xfrm>
        </p:spPr>
        <p:txBody>
          <a:bodyPr>
            <a:normAutofit fontScale="85000" lnSpcReduction="20000"/>
          </a:bodyPr>
          <a:lstStyle/>
          <a:p>
            <a:r>
              <a:rPr lang="en-GB" dirty="0"/>
              <a:t>Dealing with the bullying – what other work needs to be done to address this? Consider if a restorative approach is appropriate? </a:t>
            </a:r>
            <a:endParaRPr lang="en-GB" dirty="0" smtClean="0"/>
          </a:p>
          <a:p>
            <a:r>
              <a:rPr lang="en-GB" dirty="0" smtClean="0"/>
              <a:t>What work is needed with the other young people who have been affected? Providing follow up support/education</a:t>
            </a:r>
          </a:p>
          <a:p>
            <a:r>
              <a:rPr lang="en-GB" dirty="0" smtClean="0"/>
              <a:t>Continuing to provide support and monitoring the risk</a:t>
            </a:r>
          </a:p>
          <a:p>
            <a:r>
              <a:rPr lang="en-GB" dirty="0" smtClean="0"/>
              <a:t>What preventative work is needed? - reviewing how and when to provide this</a:t>
            </a:r>
          </a:p>
          <a:p>
            <a:r>
              <a:rPr lang="en-GB" dirty="0" smtClean="0"/>
              <a:t>New national guidance for schools and colleges from UKCCIS :Sexting in schools and colleges: responding to incidents and safeguarding young </a:t>
            </a:r>
            <a:r>
              <a:rPr lang="en-GB" dirty="0"/>
              <a:t>people </a:t>
            </a:r>
            <a:r>
              <a:rPr lang="en-GB" dirty="0">
                <a:hlinkClick r:id="rId2"/>
              </a:rPr>
              <a:t>https://</a:t>
            </a:r>
            <a:r>
              <a:rPr lang="en-GB" dirty="0" smtClean="0">
                <a:hlinkClick r:id="rId2"/>
              </a:rPr>
              <a:t>www.gov.uk/government/groups/uk-council-for-child-internet-safety-ukccis</a:t>
            </a:r>
            <a:r>
              <a:rPr lang="en-GB" dirty="0" smtClean="0"/>
              <a:t> </a:t>
            </a:r>
          </a:p>
        </p:txBody>
      </p:sp>
    </p:spTree>
    <p:extLst>
      <p:ext uri="{BB962C8B-B14F-4D97-AF65-F5344CB8AC3E}">
        <p14:creationId xmlns:p14="http://schemas.microsoft.com/office/powerpoint/2010/main" val="1014968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892</Words>
  <Application>Microsoft Office PowerPoint</Application>
  <PresentationFormat>On-screen Show (4:3)</PresentationFormat>
  <Paragraphs>56</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Sexting case study</vt:lpstr>
      <vt:lpstr>Conversation with young people</vt:lpstr>
      <vt:lpstr>Dealing with incident</vt:lpstr>
      <vt:lpstr>Reporting to the police</vt:lpstr>
      <vt:lpstr>How should other agencies be involved?</vt:lpstr>
      <vt:lpstr>Other things to consider</vt:lpstr>
    </vt:vector>
  </TitlesOfParts>
  <Company>oxfordshire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 Department</dc:creator>
  <cp:lastModifiedBy>jo.brown</cp:lastModifiedBy>
  <cp:revision>18</cp:revision>
  <dcterms:created xsi:type="dcterms:W3CDTF">2012-11-02T14:00:39Z</dcterms:created>
  <dcterms:modified xsi:type="dcterms:W3CDTF">2016-09-19T13:10:24Z</dcterms:modified>
</cp:coreProperties>
</file>